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0" r:id="rId1"/>
  </p:sldMasterIdLst>
  <p:notesMasterIdLst>
    <p:notesMasterId r:id="rId11"/>
  </p:notesMasterIdLst>
  <p:sldIdLst>
    <p:sldId id="280" r:id="rId2"/>
    <p:sldId id="287" r:id="rId3"/>
    <p:sldId id="290" r:id="rId4"/>
    <p:sldId id="265" r:id="rId5"/>
    <p:sldId id="292" r:id="rId6"/>
    <p:sldId id="266" r:id="rId7"/>
    <p:sldId id="267" r:id="rId8"/>
    <p:sldId id="293" r:id="rId9"/>
    <p:sldId id="273" r:id="rId10"/>
  </p:sldIdLst>
  <p:sldSz cx="9144000" cy="6858000" type="screen4x3"/>
  <p:notesSz cx="6858000" cy="9144000"/>
  <p:embeddedFontLst>
    <p:embeddedFont>
      <p:font typeface="黑体" pitchFamily="49" charset="-122"/>
      <p:regular r:id="rId12"/>
    </p:embeddedFont>
    <p:embeddedFont>
      <p:font typeface="方正姚体" pitchFamily="2" charset="-122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华文新魏" pitchFamily="2" charset="-122"/>
      <p:regular r:id="rId18"/>
    </p:embeddedFont>
  </p:embeddedFontLst>
  <p:defaultTextStyle>
    <a:defPPr>
      <a:defRPr lang="zh-CN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117D"/>
    <a:srgbClr val="0099CC"/>
    <a:srgbClr val="FAA306"/>
    <a:srgbClr val="FC9204"/>
    <a:srgbClr val="547812"/>
    <a:srgbClr val="521971"/>
    <a:srgbClr val="A0D856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88139" autoAdjust="0"/>
  </p:normalViewPr>
  <p:slideViewPr>
    <p:cSldViewPr>
      <p:cViewPr>
        <p:scale>
          <a:sx n="68" d="100"/>
          <a:sy n="68" d="100"/>
        </p:scale>
        <p:origin x="-15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25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1"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AC1AF63-6A85-493E-9293-5680FC465A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C772F-D135-47B9-91B4-5387D71B9CC0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zh-CN" altLang="en-US" smtClean="0"/>
              <a:t>涵盖了大学生毕业时面临的公务员考试、研究生考试、就业、创业等主要分流方向。覆盖面广，实用性强</a:t>
            </a:r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57721-06DB-4FB0-920A-387530A29461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3527425"/>
            <a:ext cx="9144000" cy="3357563"/>
          </a:xfrm>
          <a:prstGeom prst="rect">
            <a:avLst/>
          </a:prstGeom>
          <a:solidFill>
            <a:srgbClr val="4E0761"/>
          </a:solidFill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3" name="Oval 3"/>
          <p:cNvSpPr>
            <a:spLocks noChangeArrowheads="1"/>
          </p:cNvSpPr>
          <p:nvPr userDrawn="1"/>
        </p:nvSpPr>
        <p:spPr bwMode="ltGray">
          <a:xfrm>
            <a:off x="1116013" y="4508500"/>
            <a:ext cx="4248150" cy="1800225"/>
          </a:xfrm>
          <a:prstGeom prst="ellipse">
            <a:avLst/>
          </a:prstGeom>
          <a:solidFill>
            <a:srgbClr val="42004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gray">
          <a:xfrm>
            <a:off x="0" y="3141663"/>
            <a:ext cx="9144000" cy="43180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  <a:defRPr/>
            </a:pPr>
            <a:endParaRPr lang="zh-CN" altLang="zh-CN">
              <a:solidFill>
                <a:srgbClr val="F5821F"/>
              </a:solidFill>
              <a:latin typeface="Arial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gray">
          <a:xfrm>
            <a:off x="133350" y="1255713"/>
            <a:ext cx="4656138" cy="48371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114300" dist="165100" dir="3238358" sx="98000" sy="98000" algn="ctr" rotWithShape="0">
              <a:srgbClr val="4E0761"/>
            </a:outerShdw>
          </a:effectLst>
          <a:scene3d>
            <a:camera prst="perspectiveFront"/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gray">
          <a:xfrm>
            <a:off x="987425" y="1416050"/>
            <a:ext cx="2873375" cy="2182813"/>
          </a:xfrm>
          <a:custGeom>
            <a:avLst/>
            <a:gdLst/>
            <a:ahLst/>
            <a:cxnLst>
              <a:cxn ang="0">
                <a:pos x="905" y="1375"/>
              </a:cxn>
              <a:cxn ang="0">
                <a:pos x="1810" y="395"/>
              </a:cxn>
              <a:cxn ang="0">
                <a:pos x="876" y="24"/>
              </a:cxn>
              <a:cxn ang="0">
                <a:pos x="0" y="396"/>
              </a:cxn>
              <a:cxn ang="0">
                <a:pos x="905" y="1375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Arial" charset="0"/>
            </a:endParaRPr>
          </a:p>
        </p:txBody>
      </p:sp>
      <p:sp>
        <p:nvSpPr>
          <p:cNvPr id="7" name="Freeform 7"/>
          <p:cNvSpPr>
            <a:spLocks/>
          </p:cNvSpPr>
          <p:nvPr/>
        </p:nvSpPr>
        <p:spPr bwMode="gray">
          <a:xfrm>
            <a:off x="233363" y="2147888"/>
            <a:ext cx="2103437" cy="3032125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8" name="Freeform 8"/>
          <p:cNvSpPr>
            <a:spLocks/>
          </p:cNvSpPr>
          <p:nvPr userDrawn="1"/>
        </p:nvSpPr>
        <p:spPr bwMode="gray">
          <a:xfrm>
            <a:off x="942975" y="3730625"/>
            <a:ext cx="2962275" cy="221932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gray">
          <a:xfrm>
            <a:off x="2482850" y="2119313"/>
            <a:ext cx="2139950" cy="3116262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gray">
          <a:xfrm>
            <a:off x="1663700" y="2954338"/>
            <a:ext cx="1655763" cy="165576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 userDrawn="1"/>
        </p:nvSpPr>
        <p:spPr bwMode="black">
          <a:xfrm>
            <a:off x="4356100" y="2205038"/>
            <a:ext cx="46069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r>
              <a:rPr kumimoji="1" lang="en-US" altLang="zh-CN" b="1" dirty="0">
                <a:latin typeface="Arial" charset="0"/>
              </a:rPr>
              <a:t> Teacher’s Courseware,</a:t>
            </a:r>
          </a:p>
          <a:p>
            <a:pPr algn="r">
              <a:spcBef>
                <a:spcPct val="0"/>
              </a:spcBef>
              <a:defRPr/>
            </a:pPr>
            <a:r>
              <a:rPr kumimoji="1" lang="en-US" altLang="zh-CN" b="1" dirty="0">
                <a:latin typeface="Arial" charset="0"/>
              </a:rPr>
              <a:t>Level Two for Software Engineers</a:t>
            </a:r>
          </a:p>
        </p:txBody>
      </p:sp>
      <p:sp>
        <p:nvSpPr>
          <p:cNvPr id="12" name="Text Box 16"/>
          <p:cNvSpPr txBox="1">
            <a:spLocks noChangeArrowheads="1"/>
          </p:cNvSpPr>
          <p:nvPr userDrawn="1"/>
        </p:nvSpPr>
        <p:spPr bwMode="auto">
          <a:xfrm>
            <a:off x="3429000" y="908050"/>
            <a:ext cx="5535613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3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紫光教育</a:t>
            </a:r>
            <a:r>
              <a:rPr lang="en-US" altLang="zh-CN" sz="3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2010ppt</a:t>
            </a:r>
            <a:r>
              <a:rPr lang="zh-CN" altLang="en-US" sz="3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演示文档大标题</a:t>
            </a:r>
            <a:endParaRPr lang="en-US" altLang="zh-CN" sz="35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white">
          <a:xfrm>
            <a:off x="4887913" y="3141663"/>
            <a:ext cx="42211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kumimoji="1" lang="zh-CN" altLang="en-US" sz="2000" b="1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紫光教育在线事业部文档</a:t>
            </a:r>
            <a:endParaRPr kumimoji="1" lang="zh-CN" altLang="en-US" sz="20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 userDrawn="1"/>
        </p:nvSpPr>
        <p:spPr bwMode="auto">
          <a:xfrm>
            <a:off x="2954338" y="6276975"/>
            <a:ext cx="3240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160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北京紫光在线教育科技有限公司</a:t>
            </a:r>
            <a:endParaRPr lang="en-US" altLang="zh-CN" sz="16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5" name="Picture 11" descr="OneLogo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" y="341313"/>
            <a:ext cx="11636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OneLogo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50" y="3571875"/>
            <a:ext cx="9445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弦形 16"/>
          <p:cNvSpPr/>
          <p:nvPr userDrawn="1"/>
        </p:nvSpPr>
        <p:spPr bwMode="auto">
          <a:xfrm>
            <a:off x="3857625" y="7000875"/>
            <a:ext cx="914400" cy="914400"/>
          </a:xfrm>
          <a:prstGeom prst="chor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8" name="弦形 17"/>
          <p:cNvSpPr/>
          <p:nvPr userDrawn="1"/>
        </p:nvSpPr>
        <p:spPr bwMode="auto">
          <a:xfrm>
            <a:off x="-785813" y="1785938"/>
            <a:ext cx="1000126" cy="928687"/>
          </a:xfrm>
          <a:prstGeom prst="chord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58763"/>
            <a:ext cx="2057400" cy="61229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6725" y="258763"/>
            <a:ext cx="6019800" cy="61229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6725" y="1341438"/>
            <a:ext cx="40386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7725" y="1341438"/>
            <a:ext cx="4038600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4E076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white">
          <a:xfrm>
            <a:off x="0" y="0"/>
            <a:ext cx="9144000" cy="836613"/>
          </a:xfrm>
          <a:prstGeom prst="rect">
            <a:avLst/>
          </a:prstGeom>
          <a:solidFill>
            <a:srgbClr val="8128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341438"/>
            <a:ext cx="82296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black">
          <a:xfrm>
            <a:off x="466725" y="258763"/>
            <a:ext cx="77739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Title</a:t>
            </a:r>
          </a:p>
        </p:txBody>
      </p:sp>
      <p:sp>
        <p:nvSpPr>
          <p:cNvPr id="104455" name="Oval 7"/>
          <p:cNvSpPr>
            <a:spLocks noChangeArrowheads="1"/>
          </p:cNvSpPr>
          <p:nvPr userDrawn="1"/>
        </p:nvSpPr>
        <p:spPr bwMode="gray">
          <a:xfrm>
            <a:off x="7812088" y="1341438"/>
            <a:ext cx="1162050" cy="360362"/>
          </a:xfrm>
          <a:prstGeom prst="ellipse">
            <a:avLst/>
          </a:prstGeom>
          <a:gradFill rotWithShape="1">
            <a:gsLst>
              <a:gs pos="0">
                <a:srgbClr val="996600"/>
              </a:gs>
              <a:gs pos="100000">
                <a:srgbClr val="996600">
                  <a:gamma/>
                  <a:tint val="0"/>
                  <a:invGamma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56" name="Oval 8"/>
          <p:cNvSpPr>
            <a:spLocks noChangeArrowheads="1"/>
          </p:cNvSpPr>
          <p:nvPr userDrawn="1"/>
        </p:nvSpPr>
        <p:spPr bwMode="gray">
          <a:xfrm>
            <a:off x="7308850" y="188913"/>
            <a:ext cx="1479550" cy="14462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dist="63500" dir="2212194" algn="ctr" rotWithShape="0">
              <a:srgbClr val="420042"/>
            </a:outerShdw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57" name="Freeform 9"/>
          <p:cNvSpPr>
            <a:spLocks/>
          </p:cNvSpPr>
          <p:nvPr userDrawn="1"/>
        </p:nvSpPr>
        <p:spPr bwMode="gray">
          <a:xfrm>
            <a:off x="8059738" y="446088"/>
            <a:ext cx="676275" cy="933450"/>
          </a:xfrm>
          <a:custGeom>
            <a:avLst/>
            <a:gdLst/>
            <a:ahLst/>
            <a:cxnLst>
              <a:cxn ang="0">
                <a:pos x="951" y="1963"/>
              </a:cxn>
              <a:cxn ang="0">
                <a:pos x="1338" y="977"/>
              </a:cxn>
              <a:cxn ang="0">
                <a:pos x="905" y="0"/>
              </a:cxn>
              <a:cxn ang="0">
                <a:pos x="0" y="987"/>
              </a:cxn>
              <a:cxn ang="0">
                <a:pos x="951" y="1963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58" name="Freeform 10"/>
          <p:cNvSpPr>
            <a:spLocks/>
          </p:cNvSpPr>
          <p:nvPr userDrawn="1"/>
        </p:nvSpPr>
        <p:spPr bwMode="gray">
          <a:xfrm>
            <a:off x="7586663" y="228600"/>
            <a:ext cx="908050" cy="660400"/>
          </a:xfrm>
          <a:custGeom>
            <a:avLst/>
            <a:gdLst/>
            <a:ahLst/>
            <a:cxnLst>
              <a:cxn ang="0">
                <a:pos x="905" y="1388"/>
              </a:cxn>
              <a:cxn ang="0">
                <a:pos x="1810" y="408"/>
              </a:cxn>
              <a:cxn ang="0">
                <a:pos x="874" y="40"/>
              </a:cxn>
              <a:cxn ang="0">
                <a:pos x="0" y="409"/>
              </a:cxn>
              <a:cxn ang="0">
                <a:pos x="905" y="1388"/>
              </a:cxn>
            </a:cxnLst>
            <a:rect l="0" t="0" r="r" b="b"/>
            <a:pathLst>
              <a:path w="1810" h="1388">
                <a:moveTo>
                  <a:pt x="905" y="1388"/>
                </a:moveTo>
                <a:lnTo>
                  <a:pt x="1810" y="408"/>
                </a:lnTo>
                <a:cubicBezTo>
                  <a:pt x="1612" y="189"/>
                  <a:pt x="1272" y="0"/>
                  <a:pt x="874" y="40"/>
                </a:cubicBezTo>
                <a:cubicBezTo>
                  <a:pt x="541" y="52"/>
                  <a:pt x="252" y="162"/>
                  <a:pt x="0" y="409"/>
                </a:cubicBezTo>
                <a:lnTo>
                  <a:pt x="905" y="1388"/>
                </a:ln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59" name="Freeform 11"/>
          <p:cNvSpPr>
            <a:spLocks/>
          </p:cNvSpPr>
          <p:nvPr userDrawn="1"/>
        </p:nvSpPr>
        <p:spPr bwMode="gray">
          <a:xfrm>
            <a:off x="7348538" y="454025"/>
            <a:ext cx="665162" cy="908050"/>
          </a:xfrm>
          <a:custGeom>
            <a:avLst/>
            <a:gdLst/>
            <a:ahLst/>
            <a:cxnLst>
              <a:cxn ang="0">
                <a:pos x="1325" y="960"/>
              </a:cxn>
              <a:cxn ang="0">
                <a:pos x="414" y="0"/>
              </a:cxn>
              <a:cxn ang="0">
                <a:pos x="27" y="1014"/>
              </a:cxn>
              <a:cxn ang="0">
                <a:pos x="402" y="1910"/>
              </a:cxn>
              <a:cxn ang="0">
                <a:pos x="1325" y="960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60" name="Freeform 12"/>
          <p:cNvSpPr>
            <a:spLocks/>
          </p:cNvSpPr>
          <p:nvPr userDrawn="1"/>
        </p:nvSpPr>
        <p:spPr bwMode="gray">
          <a:xfrm>
            <a:off x="7572375" y="928688"/>
            <a:ext cx="936625" cy="663575"/>
          </a:xfrm>
          <a:custGeom>
            <a:avLst/>
            <a:gdLst/>
            <a:ahLst/>
            <a:cxnLst>
              <a:cxn ang="0">
                <a:pos x="927" y="0"/>
              </a:cxn>
              <a:cxn ang="0">
                <a:pos x="0" y="975"/>
              </a:cxn>
              <a:cxn ang="0">
                <a:pos x="996" y="1387"/>
              </a:cxn>
              <a:cxn ang="0">
                <a:pos x="1866" y="996"/>
              </a:cxn>
              <a:cxn ang="0">
                <a:pos x="927" y="0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16" cstate="print"/>
            <a:srcRect/>
            <a:stretch>
              <a:fillRect/>
            </a:stretch>
          </a:blipFill>
          <a:ln w="76200" cmpd="sng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61" name="Oval 13"/>
          <p:cNvSpPr>
            <a:spLocks noChangeArrowheads="1"/>
          </p:cNvSpPr>
          <p:nvPr userDrawn="1"/>
        </p:nvSpPr>
        <p:spPr bwMode="gray">
          <a:xfrm>
            <a:off x="7800975" y="695325"/>
            <a:ext cx="522288" cy="4968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04463" name="Rectangle 15"/>
          <p:cNvSpPr>
            <a:spLocks noChangeArrowheads="1"/>
          </p:cNvSpPr>
          <p:nvPr/>
        </p:nvSpPr>
        <p:spPr bwMode="auto">
          <a:xfrm>
            <a:off x="3340100" y="6524625"/>
            <a:ext cx="21336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fld id="{CE780DBE-125F-47D2-90B2-8098932E66F6}" type="slidenum">
              <a:rPr lang="en-US" altLang="zh-CN" sz="1400"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altLang="zh-CN" sz="1400">
              <a:latin typeface="Arial" charset="0"/>
            </a:endParaRPr>
          </a:p>
        </p:txBody>
      </p:sp>
      <p:pic>
        <p:nvPicPr>
          <p:cNvPr id="2062" name="Picture 11" descr="OneLogo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64488" y="6372225"/>
            <a:ext cx="9445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rgbClr val="0099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黑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黑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黑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黑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unislib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857625" y="5357813"/>
            <a:ext cx="5286375" cy="5762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CN" altLang="en-US" sz="2200" dirty="0" smtClean="0">
                <a:solidFill>
                  <a:schemeClr val="bg1"/>
                </a:solidFill>
                <a:latin typeface="黑体" pitchFamily="49" charset="-122"/>
                <a:ea typeface="方正黄草简体"/>
                <a:cs typeface="方正黄草简体"/>
              </a:rPr>
              <a:t>紫</a:t>
            </a:r>
            <a:r>
              <a:rPr lang="zh-CN" altLang="en-US" sz="2200" dirty="0" smtClean="0">
                <a:solidFill>
                  <a:schemeClr val="bg1"/>
                </a:solidFill>
                <a:latin typeface="黑体" pitchFamily="49" charset="-122"/>
                <a:ea typeface="方正黄草简体"/>
                <a:cs typeface="方正黄草简体"/>
              </a:rPr>
              <a:t>光“</a:t>
            </a:r>
            <a:r>
              <a:rPr lang="en-US" altLang="zh-CN" sz="2200" dirty="0" smtClean="0">
                <a:solidFill>
                  <a:schemeClr val="bg1"/>
                </a:solidFill>
                <a:latin typeface="黑体" pitchFamily="49" charset="-122"/>
                <a:ea typeface="方正黄草简体"/>
                <a:cs typeface="方正黄草简体"/>
              </a:rPr>
              <a:t>6+1</a:t>
            </a:r>
            <a:r>
              <a:rPr lang="zh-CN" altLang="en-US" sz="2200" dirty="0" smtClean="0">
                <a:solidFill>
                  <a:schemeClr val="bg1"/>
                </a:solidFill>
                <a:latin typeface="黑体" pitchFamily="49" charset="-122"/>
                <a:ea typeface="方正黄草简体"/>
                <a:cs typeface="方正黄草简体"/>
              </a:rPr>
              <a:t>”大学生能力提升数据库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86063" y="2905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4" name="矩形 9"/>
          <p:cNvSpPr>
            <a:spLocks noChangeArrowheads="1"/>
          </p:cNvSpPr>
          <p:nvPr/>
        </p:nvSpPr>
        <p:spPr bwMode="auto">
          <a:xfrm>
            <a:off x="3071813" y="1000125"/>
            <a:ext cx="6072187" cy="3698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5" name="矩形 10"/>
          <p:cNvSpPr>
            <a:spLocks noChangeArrowheads="1"/>
          </p:cNvSpPr>
          <p:nvPr/>
        </p:nvSpPr>
        <p:spPr bwMode="auto">
          <a:xfrm>
            <a:off x="3500438" y="1285875"/>
            <a:ext cx="5429250" cy="36988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6" name="矩形 11"/>
          <p:cNvSpPr>
            <a:spLocks noChangeArrowheads="1"/>
          </p:cNvSpPr>
          <p:nvPr/>
        </p:nvSpPr>
        <p:spPr bwMode="auto">
          <a:xfrm>
            <a:off x="7429500" y="1500188"/>
            <a:ext cx="1500188" cy="5715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7" name="矩形 12"/>
          <p:cNvSpPr>
            <a:spLocks noChangeArrowheads="1"/>
          </p:cNvSpPr>
          <p:nvPr/>
        </p:nvSpPr>
        <p:spPr bwMode="auto">
          <a:xfrm>
            <a:off x="5072063" y="2286000"/>
            <a:ext cx="3857625" cy="6429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 bwMode="auto">
          <a:xfrm>
            <a:off x="5357813" y="3214688"/>
            <a:ext cx="3214687" cy="285750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08388" y="928688"/>
            <a:ext cx="5535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latin typeface="Arial" charset="0"/>
                <a:ea typeface="宋体" charset="-122"/>
              </a:rPr>
              <a:t>清 华 紫 光 教 育 机 构</a:t>
            </a:r>
            <a:endParaRPr lang="en-US" altLang="zh-CN" sz="3600" b="1" dirty="0">
              <a:latin typeface="Arial" charset="0"/>
              <a:ea typeface="宋体" charset="-122"/>
            </a:endParaRPr>
          </a:p>
          <a:p>
            <a:pPr>
              <a:defRPr/>
            </a:pPr>
            <a:r>
              <a:rPr lang="en-US" altLang="zh-CN" sz="1600" dirty="0" err="1">
                <a:latin typeface="Arial" charset="0"/>
                <a:ea typeface="宋体" charset="-122"/>
              </a:rPr>
              <a:t>Tsing</a:t>
            </a:r>
            <a:r>
              <a:rPr lang="en-US" altLang="zh-CN" sz="1600" dirty="0">
                <a:latin typeface="Arial" charset="0"/>
                <a:ea typeface="宋体" charset="-122"/>
              </a:rPr>
              <a:t>   UNIS   Education  Institution   Introduction</a:t>
            </a:r>
            <a:endParaRPr lang="en-US" altLang="zh-CN" sz="1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130" name="Rectangle 17"/>
          <p:cNvSpPr>
            <a:spLocks noChangeArrowheads="1"/>
          </p:cNvSpPr>
          <p:nvPr/>
        </p:nvSpPr>
        <p:spPr bwMode="white">
          <a:xfrm>
            <a:off x="5143500" y="3143250"/>
            <a:ext cx="3898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kumimoji="1" lang="zh-CN" altLang="en-US" sz="20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-428625" y="142875"/>
            <a:ext cx="66436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zh-CN" altLang="en-US" sz="3600" dirty="0">
                <a:solidFill>
                  <a:schemeClr val="bg1"/>
                </a:solidFill>
                <a:latin typeface="+mn-ea"/>
                <a:ea typeface="宋体" charset="-122"/>
              </a:rPr>
              <a:t>大学生能力提升数据库：</a:t>
            </a:r>
            <a:r>
              <a:rPr lang="zh-CN" altLang="en-US" sz="2000" dirty="0">
                <a:solidFill>
                  <a:schemeClr val="bg1"/>
                </a:solidFill>
                <a:latin typeface="+mn-ea"/>
                <a:ea typeface="宋体" charset="-122"/>
              </a:rPr>
              <a:t>结构图</a:t>
            </a:r>
          </a:p>
        </p:txBody>
      </p:sp>
      <p:sp>
        <p:nvSpPr>
          <p:cNvPr id="8" name="矩形 7"/>
          <p:cNvSpPr/>
          <p:nvPr/>
        </p:nvSpPr>
        <p:spPr>
          <a:xfrm>
            <a:off x="1857375" y="2928938"/>
            <a:ext cx="1714500" cy="3571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dirty="0">
                <a:solidFill>
                  <a:srgbClr val="00B050"/>
                </a:solidFill>
              </a:rPr>
              <a:t>自我测试</a:t>
            </a:r>
          </a:p>
        </p:txBody>
      </p:sp>
      <p:sp>
        <p:nvSpPr>
          <p:cNvPr id="9" name="矩形 8"/>
          <p:cNvSpPr/>
          <p:nvPr/>
        </p:nvSpPr>
        <p:spPr>
          <a:xfrm>
            <a:off x="1857375" y="3857625"/>
            <a:ext cx="1714500" cy="3571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dirty="0">
                <a:solidFill>
                  <a:srgbClr val="00B050"/>
                </a:solidFill>
              </a:rPr>
              <a:t>个人测试分析报告</a:t>
            </a:r>
          </a:p>
        </p:txBody>
      </p:sp>
      <p:sp>
        <p:nvSpPr>
          <p:cNvPr id="10" name="矩形 9"/>
          <p:cNvSpPr/>
          <p:nvPr/>
        </p:nvSpPr>
        <p:spPr>
          <a:xfrm>
            <a:off x="1857375" y="4786313"/>
            <a:ext cx="1714500" cy="3571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dirty="0">
                <a:solidFill>
                  <a:srgbClr val="00B050"/>
                </a:solidFill>
              </a:rPr>
              <a:t>个人提升发展建议</a:t>
            </a:r>
          </a:p>
        </p:txBody>
      </p:sp>
      <p:sp>
        <p:nvSpPr>
          <p:cNvPr id="11" name="矩形 10"/>
          <p:cNvSpPr/>
          <p:nvPr/>
        </p:nvSpPr>
        <p:spPr>
          <a:xfrm>
            <a:off x="428625" y="2357438"/>
            <a:ext cx="428625" cy="357187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/>
              <a:t>自我评测与分析建议系统</a:t>
            </a: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357313" y="307181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1357313" y="400050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357313" y="4929188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rot="5400000">
            <a:off x="427038" y="4000500"/>
            <a:ext cx="185896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928688" y="400050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0" y="1428750"/>
            <a:ext cx="3929063" cy="2857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latin typeface="+mj-ea"/>
                <a:ea typeface="+mj-ea"/>
              </a:rPr>
              <a:t>1=</a:t>
            </a:r>
            <a:r>
              <a:rPr lang="zh-CN" altLang="en-US" sz="1400" dirty="0">
                <a:latin typeface="+mj-ea"/>
                <a:ea typeface="+mj-ea"/>
              </a:rPr>
              <a:t>一个国内权威大学生专项能力评测与测试系统</a:t>
            </a:r>
          </a:p>
        </p:txBody>
      </p:sp>
      <p:cxnSp>
        <p:nvCxnSpPr>
          <p:cNvPr id="24" name="直接连接符 23"/>
          <p:cNvCxnSpPr/>
          <p:nvPr/>
        </p:nvCxnSpPr>
        <p:spPr>
          <a:xfrm rot="5400000">
            <a:off x="1605757" y="4393406"/>
            <a:ext cx="450215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429125" y="1428750"/>
            <a:ext cx="3071813" cy="2857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1400" dirty="0">
                <a:latin typeface="+mj-ea"/>
                <a:ea typeface="+mj-ea"/>
              </a:rPr>
              <a:t>6=</a:t>
            </a:r>
            <a:r>
              <a:rPr lang="zh-CN" altLang="en-US" sz="1400" dirty="0">
                <a:latin typeface="+mj-ea"/>
                <a:ea typeface="+mj-ea"/>
              </a:rPr>
              <a:t>六个精心打造的能力提升专题库</a:t>
            </a:r>
          </a:p>
        </p:txBody>
      </p:sp>
      <p:sp>
        <p:nvSpPr>
          <p:cNvPr id="26" name="矩形 25"/>
          <p:cNvSpPr/>
          <p:nvPr/>
        </p:nvSpPr>
        <p:spPr>
          <a:xfrm>
            <a:off x="6000750" y="1928813"/>
            <a:ext cx="2857500" cy="214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研究生能力提升专题库</a:t>
            </a:r>
          </a:p>
        </p:txBody>
      </p:sp>
      <p:sp>
        <p:nvSpPr>
          <p:cNvPr id="27" name="矩形 26"/>
          <p:cNvSpPr/>
          <p:nvPr/>
        </p:nvSpPr>
        <p:spPr>
          <a:xfrm>
            <a:off x="6000750" y="2286000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</a:rPr>
              <a:t>研究生考试水平测试系统</a:t>
            </a:r>
          </a:p>
        </p:txBody>
      </p:sp>
      <p:sp>
        <p:nvSpPr>
          <p:cNvPr id="28" name="矩形 27"/>
          <p:cNvSpPr/>
          <p:nvPr/>
        </p:nvSpPr>
        <p:spPr>
          <a:xfrm>
            <a:off x="6000750" y="2643188"/>
            <a:ext cx="2857500" cy="214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公务员考试能力提升专题库</a:t>
            </a:r>
          </a:p>
        </p:txBody>
      </p:sp>
      <p:sp>
        <p:nvSpPr>
          <p:cNvPr id="29" name="矩形 28"/>
          <p:cNvSpPr/>
          <p:nvPr/>
        </p:nvSpPr>
        <p:spPr>
          <a:xfrm>
            <a:off x="6000750" y="3071813"/>
            <a:ext cx="2857500" cy="214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</a:rPr>
              <a:t>公务员考试水平测试系统</a:t>
            </a:r>
          </a:p>
        </p:txBody>
      </p:sp>
      <p:sp>
        <p:nvSpPr>
          <p:cNvPr id="30" name="矩形 29"/>
          <p:cNvSpPr/>
          <p:nvPr/>
        </p:nvSpPr>
        <p:spPr>
          <a:xfrm>
            <a:off x="6000750" y="3429000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资格考试能力提升专题库</a:t>
            </a:r>
          </a:p>
        </p:txBody>
      </p:sp>
      <p:sp>
        <p:nvSpPr>
          <p:cNvPr id="31" name="矩形 30"/>
          <p:cNvSpPr/>
          <p:nvPr/>
        </p:nvSpPr>
        <p:spPr>
          <a:xfrm>
            <a:off x="6000750" y="3857625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</a:rPr>
              <a:t>资格考试测试系统</a:t>
            </a:r>
          </a:p>
        </p:txBody>
      </p:sp>
      <p:sp>
        <p:nvSpPr>
          <p:cNvPr id="32" name="矩形 31"/>
          <p:cNvSpPr/>
          <p:nvPr/>
        </p:nvSpPr>
        <p:spPr>
          <a:xfrm>
            <a:off x="6000750" y="4286250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高职高专能力提升专题库</a:t>
            </a:r>
          </a:p>
        </p:txBody>
      </p:sp>
      <p:sp>
        <p:nvSpPr>
          <p:cNvPr id="33" name="矩形 32"/>
          <p:cNvSpPr/>
          <p:nvPr/>
        </p:nvSpPr>
        <p:spPr>
          <a:xfrm>
            <a:off x="6000750" y="4714875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</a:rPr>
              <a:t>专业能力测试系统</a:t>
            </a:r>
          </a:p>
        </p:txBody>
      </p:sp>
      <p:sp>
        <p:nvSpPr>
          <p:cNvPr id="34" name="矩形 33"/>
          <p:cNvSpPr/>
          <p:nvPr/>
        </p:nvSpPr>
        <p:spPr>
          <a:xfrm>
            <a:off x="6000750" y="5072063"/>
            <a:ext cx="2857500" cy="214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就业能力提升专题库</a:t>
            </a:r>
          </a:p>
        </p:txBody>
      </p:sp>
      <p:sp>
        <p:nvSpPr>
          <p:cNvPr id="35" name="矩形 34"/>
          <p:cNvSpPr/>
          <p:nvPr/>
        </p:nvSpPr>
        <p:spPr>
          <a:xfrm>
            <a:off x="6000750" y="5429250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</a:rPr>
              <a:t>就业能力测评系统</a:t>
            </a:r>
          </a:p>
        </p:txBody>
      </p:sp>
      <p:sp>
        <p:nvSpPr>
          <p:cNvPr id="36" name="矩形 35"/>
          <p:cNvSpPr/>
          <p:nvPr/>
        </p:nvSpPr>
        <p:spPr>
          <a:xfrm>
            <a:off x="6000750" y="5786438"/>
            <a:ext cx="2857500" cy="214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chemeClr val="tx1"/>
                </a:solidFill>
              </a:rPr>
              <a:t>创业能力提升数据库</a:t>
            </a:r>
          </a:p>
        </p:txBody>
      </p:sp>
      <p:sp>
        <p:nvSpPr>
          <p:cNvPr id="37" name="矩形 36"/>
          <p:cNvSpPr/>
          <p:nvPr/>
        </p:nvSpPr>
        <p:spPr>
          <a:xfrm>
            <a:off x="6000750" y="6143625"/>
            <a:ext cx="2857500" cy="214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</a:rPr>
              <a:t>创业能力测评系统</a:t>
            </a:r>
          </a:p>
        </p:txBody>
      </p:sp>
      <p:sp>
        <p:nvSpPr>
          <p:cNvPr id="38" name="矩形 37"/>
          <p:cNvSpPr/>
          <p:nvPr/>
        </p:nvSpPr>
        <p:spPr>
          <a:xfrm>
            <a:off x="4143375" y="2286000"/>
            <a:ext cx="357188" cy="36433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dirty="0"/>
              <a:t>大学生能力提升数据库</a:t>
            </a:r>
          </a:p>
        </p:txBody>
      </p:sp>
      <p:cxnSp>
        <p:nvCxnSpPr>
          <p:cNvPr id="40" name="直接箭头连接符 39"/>
          <p:cNvCxnSpPr/>
          <p:nvPr/>
        </p:nvCxnSpPr>
        <p:spPr>
          <a:xfrm>
            <a:off x="3714750" y="4071938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3714750" y="5000625"/>
            <a:ext cx="3571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4572000" y="3929063"/>
            <a:ext cx="214313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rot="5400000">
            <a:off x="3000376" y="4143375"/>
            <a:ext cx="3859212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929188" y="221456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4929188" y="3000375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4929188" y="3786188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4929188" y="4572000"/>
            <a:ext cx="2143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4929188" y="5357813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4929188" y="6072188"/>
            <a:ext cx="21431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5180013" y="2178050"/>
            <a:ext cx="357188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357813" y="200025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>
            <a:off x="5357813" y="2357438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rot="5400000">
            <a:off x="5180013" y="2963863"/>
            <a:ext cx="357187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>
            <a:off x="5357813" y="278606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>
            <a:off x="5357813" y="314325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rot="5400000">
            <a:off x="5180013" y="3749675"/>
            <a:ext cx="357188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6" name="直接箭头连接符 65"/>
          <p:cNvCxnSpPr/>
          <p:nvPr/>
        </p:nvCxnSpPr>
        <p:spPr>
          <a:xfrm>
            <a:off x="5357813" y="357187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7" name="直接箭头连接符 66"/>
          <p:cNvCxnSpPr/>
          <p:nvPr/>
        </p:nvCxnSpPr>
        <p:spPr>
          <a:xfrm>
            <a:off x="5357813" y="392906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 rot="5400000">
            <a:off x="5180013" y="4606925"/>
            <a:ext cx="357188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/>
          <p:nvPr/>
        </p:nvCxnSpPr>
        <p:spPr>
          <a:xfrm>
            <a:off x="5357813" y="442912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/>
          <p:nvPr/>
        </p:nvCxnSpPr>
        <p:spPr>
          <a:xfrm>
            <a:off x="5357813" y="478631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 rot="5400000">
            <a:off x="5180013" y="5392738"/>
            <a:ext cx="357187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/>
          <p:nvPr/>
        </p:nvCxnSpPr>
        <p:spPr>
          <a:xfrm>
            <a:off x="5357813" y="5214938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>
            <a:off x="5357813" y="5572125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rot="5400000">
            <a:off x="5180013" y="6107113"/>
            <a:ext cx="357187" cy="15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5" name="直接箭头连接符 74"/>
          <p:cNvCxnSpPr/>
          <p:nvPr/>
        </p:nvCxnSpPr>
        <p:spPr>
          <a:xfrm>
            <a:off x="5357813" y="592931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/>
          <p:nvPr/>
        </p:nvCxnSpPr>
        <p:spPr>
          <a:xfrm>
            <a:off x="5357813" y="6286500"/>
            <a:ext cx="5000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课程使用示范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14312" y="1214438"/>
            <a:ext cx="71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登陆： </a:t>
            </a:r>
            <a:r>
              <a:rPr lang="en-US" altLang="zh-CN" u="sng" dirty="0">
                <a:solidFill>
                  <a:srgbClr val="FF0000"/>
                </a:solidFill>
                <a:hlinkClick r:id="rId2"/>
              </a:rPr>
              <a:t>http://www.unislib.com</a:t>
            </a:r>
            <a:r>
              <a:rPr lang="en-US" altLang="zh-CN" u="sng" dirty="0" smtClean="0">
                <a:solidFill>
                  <a:srgbClr val="FF0000"/>
                </a:solidFill>
                <a:hlinkClick r:id="rId2"/>
              </a:rPr>
              <a:t>/</a:t>
            </a:r>
            <a:r>
              <a:rPr lang="en-US" altLang="zh-CN" u="sng" dirty="0" smtClean="0">
                <a:solidFill>
                  <a:srgbClr val="FF0000"/>
                </a:solidFill>
              </a:rPr>
              <a:t>   </a:t>
            </a:r>
            <a:r>
              <a:rPr lang="zh-CN" altLang="zh-CN" sz="1600" dirty="0" smtClean="0">
                <a:solidFill>
                  <a:srgbClr val="FF0000"/>
                </a:solidFill>
              </a:rPr>
              <a:t>点击</a:t>
            </a:r>
            <a:r>
              <a:rPr lang="zh-CN" altLang="zh-CN" sz="1600" dirty="0">
                <a:solidFill>
                  <a:srgbClr val="FF0000"/>
                </a:solidFill>
              </a:rPr>
              <a:t>“登陆”</a:t>
            </a:r>
            <a:r>
              <a:rPr lang="en-US" altLang="zh-CN" sz="1600" dirty="0">
                <a:solidFill>
                  <a:srgbClr val="FF0000"/>
                </a:solidFill>
              </a:rPr>
              <a:t> </a:t>
            </a:r>
            <a:r>
              <a:rPr lang="zh-CN" altLang="zh-CN" sz="1600" dirty="0">
                <a:solidFill>
                  <a:srgbClr val="FF0000"/>
                </a:solidFill>
              </a:rPr>
              <a:t>即可进入学习与测试平台</a:t>
            </a:r>
            <a:endParaRPr lang="zh-CN" altLang="en-US" sz="1600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47105" name="Picture 1" descr="C:\Users\Administrator\AppData\Roaming\Tencent\Users\29039372\QQ\WinTemp\RichOle\XG3MK{4TS(LT72M{O{X42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84176"/>
            <a:ext cx="8352928" cy="47971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课程使用示范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14313" y="1214438"/>
            <a:ext cx="3929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进入登录页面后，如下图：</a:t>
            </a:r>
            <a:endParaRPr lang="zh-CN" altLang="en-US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2294" name="Picture 6" descr="WX3CG`ASRTND]Z@$U_0KM]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496944" cy="4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课程使用示范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14312" y="1214438"/>
            <a:ext cx="716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进入学习与测试平台页面后，点击相应要学习的版块，进入如下页面：</a:t>
            </a:r>
          </a:p>
        </p:txBody>
      </p:sp>
      <p:pic>
        <p:nvPicPr>
          <p:cNvPr id="60418" name="Picture 2" descr="K)M]A9VTUZJTV@]O~E[97P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1"/>
            <a:ext cx="84249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课程使用示范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512" y="1143001"/>
            <a:ext cx="74168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zh-CN" altLang="zh-CN" dirty="0">
                <a:solidFill>
                  <a:srgbClr val="FF0000"/>
                </a:solidFill>
              </a:rPr>
              <a:t>左边六项为紫光</a:t>
            </a:r>
            <a:r>
              <a:rPr lang="en-US" altLang="zh-CN" dirty="0">
                <a:solidFill>
                  <a:srgbClr val="FF0000"/>
                </a:solidFill>
              </a:rPr>
              <a:t>.6+1.</a:t>
            </a:r>
            <a:r>
              <a:rPr lang="zh-CN" altLang="zh-CN" dirty="0">
                <a:solidFill>
                  <a:srgbClr val="FF0000"/>
                </a:solidFill>
              </a:rPr>
              <a:t>大学生能力提升数据库的六个</a:t>
            </a:r>
            <a:r>
              <a:rPr lang="zh-CN" altLang="zh-CN" dirty="0" smtClean="0">
                <a:solidFill>
                  <a:srgbClr val="FF0000"/>
                </a:solidFill>
              </a:rPr>
              <a:t>学习库</a:t>
            </a:r>
            <a:r>
              <a:rPr lang="zh-CN" altLang="zh-CN" dirty="0">
                <a:solidFill>
                  <a:srgbClr val="FF0000"/>
                </a:solidFill>
              </a:rPr>
              <a:t>，点击相应学习库，选择课程，进入学习页面，可看课程。</a:t>
            </a:r>
            <a:endParaRPr lang="zh-CN" altLang="en-US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72816"/>
            <a:ext cx="8191500" cy="447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课程使用示范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8286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0" y="11430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视频</a:t>
            </a:r>
            <a:r>
              <a:rPr lang="en-US" altLang="zh-CN" sz="2400" b="1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+</a:t>
            </a:r>
            <a:r>
              <a:rPr lang="zh-CN" altLang="en-US" sz="2400" b="1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板书课件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课程使用示范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214312" y="1214438"/>
            <a:ext cx="73100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FF0000"/>
                </a:solidFill>
              </a:rPr>
              <a:t>在进入登录页面后，点击最后一项“考试及评测系统”进入评测页面</a:t>
            </a:r>
            <a:endParaRPr lang="zh-CN" altLang="en-US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61442" name="图片 5" descr="C:\Documents and Settings\miaolei\Application Data\Tencent\Users\29039372\QQ\WinTemp\RichOle\E)B[~SCJN]VT3(Q@WG}Q@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35989"/>
            <a:ext cx="8136904" cy="416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在下方输入用户信息，点击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开始测试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即进入测试，完成后提交可查看测试结果。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87727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dirty="0"/>
              <a:t>在下方输入用户信息，点击“开始测试”即进入测试，完成后提交可查看测试结果。</a:t>
            </a:r>
            <a:endParaRPr lang="zh-CN" altLang="en-US" dirty="0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在下方输入用户信息，点击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开始测试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即进入测试，完成后提交可查看测试结果。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在下方输入用户信息，点击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开始测试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即进入测试，完成后提交可查看测试结果。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在下方输入用户信息，点击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开始测试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即进入测试，完成后提交可查看测试结果。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在下方输入用户信息，点击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开始测试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即进入测试，完成后提交可查看测试结果。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在下方输入用户信息，点击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“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开始测试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宋体" pitchFamily="2" charset="-122"/>
                <a:cs typeface="宋体" pitchFamily="2" charset="-122"/>
              </a:rPr>
              <a:t>”</a:t>
            </a:r>
            <a:r>
              <a:rPr kumimoji="0" lang="zh-CN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宋体" pitchFamily="2" charset="-122"/>
              </a:rPr>
              <a:t>即进入测试，完成后提交可查看测试结果。</a:t>
            </a:r>
            <a:endParaRPr kumimoji="0" 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课程使用示范</a:t>
            </a:r>
            <a:endParaRPr lang="zh-CN" altLang="en-US" dirty="0" smtClean="0"/>
          </a:p>
        </p:txBody>
      </p:sp>
      <p:sp>
        <p:nvSpPr>
          <p:cNvPr id="4" name="标题 4"/>
          <p:cNvSpPr txBox="1">
            <a:spLocks/>
          </p:cNvSpPr>
          <p:nvPr/>
        </p:nvSpPr>
        <p:spPr bwMode="black">
          <a:xfrm>
            <a:off x="0" y="18573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eaLnBrk="0" hangingPunct="0">
              <a:spcBef>
                <a:spcPct val="0"/>
              </a:spcBef>
              <a:defRPr/>
            </a:pPr>
            <a:r>
              <a:rPr lang="zh-CN" altLang="en-US" sz="11500" b="1" kern="0" dirty="0">
                <a:solidFill>
                  <a:srgbClr val="FF5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   </a:t>
            </a:r>
            <a:r>
              <a:rPr lang="zh-CN" altLang="en-US" sz="11500" b="1" kern="0" dirty="0" smtClean="0">
                <a:solidFill>
                  <a:srgbClr val="FF5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   </a:t>
            </a:r>
            <a:r>
              <a:rPr lang="zh-CN" altLang="en-US" sz="11500" b="1" kern="0" dirty="0" smtClean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谢谢</a:t>
            </a:r>
            <a:r>
              <a:rPr lang="zh-CN" altLang="en-US" sz="11500" b="1" kern="0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  <a:cs typeface="+mj-cs"/>
              </a:rPr>
              <a:t>！</a:t>
            </a:r>
            <a:r>
              <a:rPr lang="en-US" altLang="zh-CN" sz="3200" b="1" kern="0" dirty="0">
                <a:solidFill>
                  <a:schemeClr val="bg1"/>
                </a:solidFill>
                <a:latin typeface="+mj-lt"/>
                <a:ea typeface="宋体" charset="-122"/>
                <a:cs typeface="+mj-cs"/>
              </a:rPr>
              <a:t/>
            </a:r>
            <a:br>
              <a:rPr lang="en-US" altLang="zh-CN" sz="3200" b="1" kern="0" dirty="0">
                <a:solidFill>
                  <a:schemeClr val="bg1"/>
                </a:solidFill>
                <a:latin typeface="+mj-lt"/>
                <a:ea typeface="宋体" charset="-122"/>
                <a:cs typeface="+mj-cs"/>
              </a:rPr>
            </a:br>
            <a:endParaRPr lang="zh-CN" altLang="en-US" sz="3200" b="1" kern="0" dirty="0">
              <a:solidFill>
                <a:schemeClr val="bg1"/>
              </a:solidFill>
              <a:latin typeface="+mj-lt"/>
              <a:ea typeface="宋体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0.5|4.9|13.8|6|8.3"/>
</p:tagLst>
</file>

<file path=ppt/theme/theme1.xml><?xml version="1.0" encoding="utf-8"?>
<a:theme xmlns:a="http://schemas.openxmlformats.org/drawingml/2006/main" name="1_cdb2004123l">
  <a:themeElements>
    <a:clrScheme name="1_cdb2004123l 3">
      <a:dk1>
        <a:srgbClr val="25095D"/>
      </a:dk1>
      <a:lt1>
        <a:srgbClr val="FFFFFF"/>
      </a:lt1>
      <a:dk2>
        <a:srgbClr val="235752"/>
      </a:dk2>
      <a:lt2>
        <a:srgbClr val="B2B2B2"/>
      </a:lt2>
      <a:accent1>
        <a:srgbClr val="DAAF34"/>
      </a:accent1>
      <a:accent2>
        <a:srgbClr val="6F9A3C"/>
      </a:accent2>
      <a:accent3>
        <a:srgbClr val="FFFFFF"/>
      </a:accent3>
      <a:accent4>
        <a:srgbClr val="1E064E"/>
      </a:accent4>
      <a:accent5>
        <a:srgbClr val="EAD4AE"/>
      </a:accent5>
      <a:accent6>
        <a:srgbClr val="648B35"/>
      </a:accent6>
      <a:hlink>
        <a:srgbClr val="8DAED9"/>
      </a:hlink>
      <a:folHlink>
        <a:srgbClr val="A8CB7D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db2004123l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b2004123l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db2004123l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416</Words>
  <Application>Microsoft Office PowerPoint</Application>
  <PresentationFormat>全屏显示(4:3)</PresentationFormat>
  <Paragraphs>47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黑体</vt:lpstr>
      <vt:lpstr>Wingdings</vt:lpstr>
      <vt:lpstr>Times New Roman</vt:lpstr>
      <vt:lpstr>方正黄草简体</vt:lpstr>
      <vt:lpstr>方正姚体</vt:lpstr>
      <vt:lpstr>Calibri</vt:lpstr>
      <vt:lpstr>华文新魏</vt:lpstr>
      <vt:lpstr>1_cdb2004123l</vt:lpstr>
      <vt:lpstr>幻灯片 1</vt:lpstr>
      <vt:lpstr>幻灯片 2</vt:lpstr>
      <vt:lpstr>课程使用示范</vt:lpstr>
      <vt:lpstr>课程使用示范</vt:lpstr>
      <vt:lpstr>课程使用示范</vt:lpstr>
      <vt:lpstr>课程使用示范</vt:lpstr>
      <vt:lpstr>课程使用示范</vt:lpstr>
      <vt:lpstr>课程使用示范</vt:lpstr>
      <vt:lpstr>课程使用示范</vt:lpstr>
    </vt:vector>
  </TitlesOfParts>
  <Company>jujumao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631</cp:revision>
  <dcterms:created xsi:type="dcterms:W3CDTF">2006-09-14T04:30:42Z</dcterms:created>
  <dcterms:modified xsi:type="dcterms:W3CDTF">2015-12-31T09:01:30Z</dcterms:modified>
</cp:coreProperties>
</file>