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96" r:id="rId3"/>
    <p:sldId id="305" r:id="rId4"/>
    <p:sldId id="294" r:id="rId5"/>
    <p:sldId id="323" r:id="rId6"/>
    <p:sldId id="297" r:id="rId7"/>
    <p:sldId id="299" r:id="rId8"/>
    <p:sldId id="301" r:id="rId9"/>
    <p:sldId id="324" r:id="rId10"/>
    <p:sldId id="302" r:id="rId11"/>
    <p:sldId id="298" r:id="rId12"/>
    <p:sldId id="304" r:id="rId13"/>
    <p:sldId id="306" r:id="rId14"/>
    <p:sldId id="308" r:id="rId15"/>
    <p:sldId id="307" r:id="rId16"/>
    <p:sldId id="309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5" r:id="rId25"/>
    <p:sldId id="326" r:id="rId26"/>
    <p:sldId id="327" r:id="rId27"/>
    <p:sldId id="320" r:id="rId28"/>
    <p:sldId id="292" r:id="rId29"/>
    <p:sldId id="32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25"/>
    <a:srgbClr val="C7020C"/>
    <a:srgbClr val="C91324"/>
    <a:srgbClr val="FFFF00"/>
    <a:srgbClr val="454545"/>
    <a:srgbClr val="FF9409"/>
    <a:srgbClr val="162F81"/>
    <a:srgbClr val="8A3E7E"/>
    <a:srgbClr val="42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21" d="100"/>
          <a:sy n="121" d="100"/>
        </p:scale>
        <p:origin x="-19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0FF8-E038-486B-8892-C7520F3DD366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F13-0BCC-4EF9-8D58-5017E8EC6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16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2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2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lIns="86694" tIns="43347" rIns="86694" bIns="43347"/>
          <a:lstStyle/>
          <a:p>
            <a:fld id="{E3AD87B8-9A4B-45E2-BBE5-FB86ADE287A3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lIns="86694" tIns="43347" rIns="86694" bIns="43347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lIns="86694" tIns="43347" rIns="86694" bIns="43347"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8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lib.dlnu.deu.cn/" TargetMode="External"/><Relationship Id="rId4" Type="http://schemas.openxmlformats.org/officeDocument/2006/relationships/hyperlink" Target="NU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FBE0298-8E57-4AFC-96DA-A53CC772B09E}"/>
              </a:ext>
            </a:extLst>
          </p:cNvPr>
          <p:cNvSpPr/>
          <p:nvPr/>
        </p:nvSpPr>
        <p:spPr>
          <a:xfrm>
            <a:off x="0" y="-82413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1296539" y="3346587"/>
            <a:ext cx="3614420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D728812A-BE81-4D5D-8C94-A868B58F0B49}"/>
              </a:ext>
            </a:extLst>
          </p:cNvPr>
          <p:cNvSpPr txBox="1"/>
          <p:nvPr/>
        </p:nvSpPr>
        <p:spPr>
          <a:xfrm>
            <a:off x="1201946" y="3346587"/>
            <a:ext cx="45524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000" b="1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2000" b="1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xmlns="" id="{D728812A-BE81-4D5D-8C94-A868B58F0B49}"/>
              </a:ext>
            </a:extLst>
          </p:cNvPr>
          <p:cNvSpPr txBox="1"/>
          <p:nvPr/>
        </p:nvSpPr>
        <p:spPr>
          <a:xfrm>
            <a:off x="1113349" y="2020580"/>
            <a:ext cx="67100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zh-CN" altLang="en-US" sz="48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  <a:sym typeface="Arial" charset="0"/>
              </a:rPr>
              <a:t>热 烈 欢 迎 新 同 学！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3421118" cy="66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5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 利用图书馆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73977" y="605188"/>
            <a:ext cx="1784959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" y="236491"/>
            <a:ext cx="3651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9751" y="1066865"/>
            <a:ext cx="6403427" cy="12311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馆须知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dirty="0"/>
              <a:t>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*读者凭本人校园一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卡通通过门禁刷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卡入馆，</a:t>
            </a:r>
            <a:r>
              <a:rPr lang="zh-CN" altLang="en-US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证件不得转借。</a:t>
            </a:r>
            <a:endParaRPr lang="en-US" altLang="zh-CN" i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46" y="2209307"/>
            <a:ext cx="3830692" cy="35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6" y="1049006"/>
            <a:ext cx="553499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图书借还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所有外借图书统一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在总服务台办理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借、还手续；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读者也可自行在自助借还机办理借、还手续。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1858" y="2406520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更多借阅规则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73" y="290348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8" y="279225"/>
            <a:ext cx="3783723" cy="374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 bwMode="auto">
          <a:xfrm>
            <a:off x="6511158" y="3941379"/>
            <a:ext cx="5649213" cy="291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6" y="812523"/>
            <a:ext cx="58424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图书排架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排架依据</a:t>
            </a:r>
            <a:endParaRPr lang="en-US" altLang="zh-CN" sz="1400" dirty="0" smtClean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图书按其唯一标识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索书号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charset="0"/>
              </a:rPr>
              <a:t>从上到下、从左到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右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排序。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    2</a:t>
            </a:r>
            <a:r>
              <a:rPr lang="en-US" altLang="zh-CN" sz="1400" dirty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1400" dirty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索书号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构成</a:t>
            </a:r>
            <a:endParaRPr lang="en-US" altLang="zh-CN" sz="1400" dirty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主要由分类号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、种次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即顺序号）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和卷次号组成，如右图所示。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 分类号由来</a:t>
            </a:r>
            <a:endParaRPr lang="en-US" altLang="zh-CN" sz="1400" dirty="0" smtClean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我馆依据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中国图书馆分类法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（简称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中图法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），按文献的学科属性进行分类，赋予每种文献一组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标识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符号，由字母和数字组成，即中图分类号。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23" y="2924293"/>
            <a:ext cx="3422292" cy="256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47" y="4335514"/>
            <a:ext cx="3080338" cy="230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95" y="3132717"/>
            <a:ext cx="1869190" cy="173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16970" y="3899741"/>
            <a:ext cx="2141600" cy="2431834"/>
            <a:chOff x="2416970" y="3899741"/>
            <a:chExt cx="2141600" cy="2431834"/>
          </a:xfrm>
        </p:grpSpPr>
        <p:sp>
          <p:nvSpPr>
            <p:cNvPr id="9" name="矩形 8"/>
            <p:cNvSpPr/>
            <p:nvPr/>
          </p:nvSpPr>
          <p:spPr>
            <a:xfrm>
              <a:off x="2497755" y="3899741"/>
              <a:ext cx="1980029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扫码了解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更多排架规则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970" y="4207316"/>
              <a:ext cx="2141600" cy="2124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3156"/>
          <a:stretch/>
        </p:blipFill>
        <p:spPr bwMode="auto">
          <a:xfrm>
            <a:off x="7133923" y="244363"/>
            <a:ext cx="3500587" cy="258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利用图书馆网站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馆藏书目检索系统（简称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OPAC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），获取所需文献的馆藏地、索书号等信息。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5" y="1658908"/>
            <a:ext cx="9933572" cy="482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利用图书馆网站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馆藏书目检索系统（简称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OPAC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），获取所需文献的馆藏地、索书号等信息。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7" y="1800798"/>
            <a:ext cx="7961585" cy="451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6031" y="812523"/>
            <a:ext cx="869597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关注大连民族大学图书馆微信公众号，如图所示绑定校园一卡通，查询馆藏文献。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91" y="275898"/>
            <a:ext cx="2730719" cy="640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94235" y="2271997"/>
            <a:ext cx="2479785" cy="2964231"/>
            <a:chOff x="2494235" y="2271997"/>
            <a:chExt cx="2479785" cy="296423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235" y="2636453"/>
              <a:ext cx="2479785" cy="259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744112" y="2271997"/>
              <a:ext cx="1980030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码关注图书馆公众号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安装超星移动图书馆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，如图所示绑定校园一卡通，查询馆藏文献。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654343" y="2271997"/>
            <a:ext cx="2159567" cy="2680176"/>
            <a:chOff x="2654343" y="2271997"/>
            <a:chExt cx="2159567" cy="2680176"/>
          </a:xfrm>
        </p:grpSpPr>
        <p:sp>
          <p:nvSpPr>
            <p:cNvPr id="9" name="矩形 8"/>
            <p:cNvSpPr/>
            <p:nvPr/>
          </p:nvSpPr>
          <p:spPr>
            <a:xfrm>
              <a:off x="2654343" y="2271997"/>
              <a:ext cx="2159567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码安装超星移动图书馆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43" y="2844854"/>
              <a:ext cx="2159567" cy="210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81" y="376976"/>
            <a:ext cx="2620414" cy="618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09"/>
          <a:stretch/>
        </p:blipFill>
        <p:spPr>
          <a:xfrm>
            <a:off x="6858000" y="341312"/>
            <a:ext cx="5341177" cy="63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67407" y="977795"/>
            <a:ext cx="62457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借阅信息查询及续借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、预约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续借：外借图书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到期前一周内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，可办理一次续借手续（小说除外）。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预约：馆藏图书所有复本的“书刊状态” 均为“借出”情况下，可以办理预约手续。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查询及办理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途径：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）电脑端进入图书馆网站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读者查询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校园卡登录（初始密码为学号，首次登录需完善个人信息，修改密码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借阅信息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）图书馆微信公众号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我的图书馆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我的借阅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）超星移动图书馆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绑定校园卡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微应用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  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校园卡挂失：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校园卡丢失，须及时到总服务台或上述任一途径进行“读者挂失”。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07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阅览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期刊、报纸、外文图书、古籍等属于非可借文献，提供馆内阅览服务，如有需要可押证复印。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33" y="2751958"/>
            <a:ext cx="5349767" cy="3941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576582" y="2406519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更多阅览规则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72" y="3093162"/>
            <a:ext cx="23050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10445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资源类型：截至目前，图书馆订购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52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个中外文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数据库，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主要包括中外文电子期刊、电子图书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、学位论文、会议论文、外语及计算机考试真题、学术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视频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、统计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数据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、法律法规、经济管理案例等学术资源。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获取途径：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1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）校园网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IP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范围内：图书馆网站（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http://lib.dlnu.edu.cn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2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）校园网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IP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范围外：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①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校园网（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www.dlnu.edu.cn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）首页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VPN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登录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图书馆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超星移动图书馆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绑定校园卡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学术资源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③ 图书馆微信公众号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绑定校园卡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云悦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读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42" y="2866924"/>
            <a:ext cx="4967981" cy="36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137775" y="6384434"/>
            <a:ext cx="2802494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D728812A-BE81-4D5D-8C94-A868B58F0B49}"/>
              </a:ext>
            </a:extLst>
          </p:cNvPr>
          <p:cNvSpPr txBox="1"/>
          <p:nvPr/>
        </p:nvSpPr>
        <p:spPr>
          <a:xfrm>
            <a:off x="74713" y="6440214"/>
            <a:ext cx="351982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1600" b="1" dirty="0" smtClean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1600" b="1" dirty="0">
              <a:solidFill>
                <a:srgbClr val="A59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xmlns="" id="{D728812A-BE81-4D5D-8C94-A868B58F0B49}"/>
              </a:ext>
            </a:extLst>
          </p:cNvPr>
          <p:cNvSpPr txBox="1"/>
          <p:nvPr/>
        </p:nvSpPr>
        <p:spPr>
          <a:xfrm>
            <a:off x="672849" y="942509"/>
            <a:ext cx="5530882" cy="36471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400" dirty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      </a:t>
            </a:r>
            <a:r>
              <a:rPr kumimoji="1" lang="en-US" altLang="zh-CN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2021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级新同学，祝贺你开启人生新征程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！</a:t>
            </a:r>
            <a:endParaRPr kumimoji="1" lang="en-US" altLang="zh-CN" sz="2400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defTabSz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      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图书馆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正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等待你的到来！这座文脉传承、资源丰富的知识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殿堂将为你提供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优质资源和专业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服务，让这里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成为你大学生活的第二课堂！</a:t>
            </a:r>
            <a:endParaRPr kumimoji="1" lang="zh-CN" altLang="en-US" sz="2400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10445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3.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常用中文电子资源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52" y="123331"/>
            <a:ext cx="2773950" cy="20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:\宛\参考咨询\2021年工作\LOGO\知网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2101739"/>
            <a:ext cx="3389586" cy="111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3379242"/>
            <a:ext cx="3476296" cy="119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4893016"/>
            <a:ext cx="4374930" cy="10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:\宛\参考咨询\2021年工作\LOGO\博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2166949"/>
            <a:ext cx="4065377" cy="104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89" y="3374642"/>
            <a:ext cx="4374931" cy="102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1" y="5021975"/>
            <a:ext cx="3511020" cy="108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749" y="812523"/>
            <a:ext cx="230306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4.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常用外文电子资源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52" y="123331"/>
            <a:ext cx="2773950" cy="20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1B9935C-616F-4331-ADDB-B1E5325A09BA}"/>
              </a:ext>
            </a:extLst>
          </p:cNvPr>
          <p:cNvGrpSpPr/>
          <p:nvPr/>
        </p:nvGrpSpPr>
        <p:grpSpPr>
          <a:xfrm>
            <a:off x="1101744" y="2220447"/>
            <a:ext cx="3746153" cy="3670221"/>
            <a:chOff x="1703942" y="2333652"/>
            <a:chExt cx="2875980" cy="2930370"/>
          </a:xfrm>
        </p:grpSpPr>
        <p:sp>
          <p:nvSpPr>
            <p:cNvPr id="13" name="矩形: 剪去单角 437">
              <a:extLst>
                <a:ext uri="{FF2B5EF4-FFF2-40B4-BE49-F238E27FC236}">
                  <a16:creationId xmlns:a16="http://schemas.microsoft.com/office/drawing/2014/main" xmlns="" id="{8E9AB33C-79A7-4808-9D5A-AB58AAAD3E52}"/>
                </a:ext>
              </a:extLst>
            </p:cNvPr>
            <p:cNvSpPr/>
            <p:nvPr/>
          </p:nvSpPr>
          <p:spPr>
            <a:xfrm>
              <a:off x="1703942" y="2333652"/>
              <a:ext cx="2875980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世界著名出版社、学协会学术资源</a:t>
              </a:r>
              <a:endPara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5685502E-9D6A-47A0-A5D1-32787D7E5A99}"/>
                </a:ext>
              </a:extLst>
            </p:cNvPr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438">
              <a:extLst>
                <a:ext uri="{FF2B5EF4-FFF2-40B4-BE49-F238E27FC236}">
                  <a16:creationId xmlns:a16="http://schemas.microsoft.com/office/drawing/2014/main" xmlns="" id="{F1AE00BD-28E7-4184-8CD3-A96CF167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687" y="2333654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bg1"/>
                  </a:solidFill>
                </a:rPr>
                <a:t>1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EDF79F9-1092-4CF5-9C96-91242F5512B6}"/>
              </a:ext>
            </a:extLst>
          </p:cNvPr>
          <p:cNvGrpSpPr/>
          <p:nvPr/>
        </p:nvGrpSpPr>
        <p:grpSpPr>
          <a:xfrm>
            <a:off x="5479426" y="2220447"/>
            <a:ext cx="3609395" cy="3670221"/>
            <a:chOff x="4669152" y="2204864"/>
            <a:chExt cx="2853697" cy="3161997"/>
          </a:xfrm>
        </p:grpSpPr>
        <p:sp>
          <p:nvSpPr>
            <p:cNvPr id="17" name="矩形: 剪去单角 444">
              <a:extLst>
                <a:ext uri="{FF2B5EF4-FFF2-40B4-BE49-F238E27FC236}">
                  <a16:creationId xmlns:a16="http://schemas.microsoft.com/office/drawing/2014/main" xmlns="" id="{3562DF35-2A9B-4B39-B3BF-95571B152DDD}"/>
                </a:ext>
              </a:extLst>
            </p:cNvPr>
            <p:cNvSpPr/>
            <p:nvPr/>
          </p:nvSpPr>
          <p:spPr>
            <a:xfrm>
              <a:off x="4669152" y="2204866"/>
              <a:ext cx="2853695" cy="31619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C5ADD270-4C81-4B8B-9762-D78F4A813707}"/>
                </a:ext>
              </a:extLst>
            </p:cNvPr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rgbClr val="F08025"/>
            </a:solidFill>
            <a:ln w="3175">
              <a:solidFill>
                <a:srgbClr val="C33736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任意多边形: 形状 445">
              <a:extLst>
                <a:ext uri="{FF2B5EF4-FFF2-40B4-BE49-F238E27FC236}">
                  <a16:creationId xmlns:a16="http://schemas.microsoft.com/office/drawing/2014/main" xmlns="" id="{A7429C8C-6508-4FBB-8D67-9FB6B658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0802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2" y="2638295"/>
            <a:ext cx="2455242" cy="54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2" y="3304760"/>
            <a:ext cx="2999869" cy="5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2" y="4440669"/>
            <a:ext cx="2861189" cy="5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96" y="5061022"/>
            <a:ext cx="2684559" cy="5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79" y="3728804"/>
            <a:ext cx="1046347" cy="65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666487" y="2343115"/>
            <a:ext cx="1826141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buFontTx/>
              <a:buNone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国外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著名检索系统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0" y="2778604"/>
            <a:ext cx="2303950" cy="5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0" y="3749653"/>
            <a:ext cx="2820582" cy="5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0" y="4673609"/>
            <a:ext cx="2699751" cy="45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749" y="812523"/>
            <a:ext cx="74972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5.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移动阅读：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手机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Pad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等移动设备阅读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电子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资源，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查询借阅信息，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续借、预约等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，不限时间、地点。常用的有：超星移动图书馆、博看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书苑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、图书馆微信公众号。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09" y="0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38" y="3094062"/>
            <a:ext cx="1641235" cy="159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5" y="3214852"/>
            <a:ext cx="1594170" cy="15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4638664" y="2764301"/>
            <a:ext cx="1842171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超星移动图书馆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7024" y="2764299"/>
            <a:ext cx="1250662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博看书苑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45" y="3224063"/>
            <a:ext cx="1514499" cy="146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/>
          <p:nvPr/>
        </p:nvSpPr>
        <p:spPr>
          <a:xfrm>
            <a:off x="1628102" y="2764300"/>
            <a:ext cx="1314784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图书馆公众号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十字形 21"/>
          <p:cNvSpPr/>
          <p:nvPr/>
        </p:nvSpPr>
        <p:spPr>
          <a:xfrm>
            <a:off x="8593591" y="4850791"/>
            <a:ext cx="388420" cy="388420"/>
          </a:xfrm>
          <a:prstGeom prst="plus">
            <a:avLst>
              <a:gd name="adj" fmla="val 41380"/>
            </a:avLst>
          </a:prstGeom>
          <a:solidFill>
            <a:srgbClr val="F08025"/>
          </a:solidFill>
          <a:ln>
            <a:solidFill>
              <a:srgbClr val="F0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grpSp>
        <p:nvGrpSpPr>
          <p:cNvPr id="32" name="组合 3"/>
          <p:cNvGrpSpPr>
            <a:grpSpLocks/>
          </p:cNvGrpSpPr>
          <p:nvPr/>
        </p:nvGrpSpPr>
        <p:grpSpPr bwMode="auto">
          <a:xfrm>
            <a:off x="740161" y="3696959"/>
            <a:ext cx="5636992" cy="1900249"/>
            <a:chOff x="546100" y="3797300"/>
            <a:chExt cx="4151809" cy="1352443"/>
          </a:xfrm>
        </p:grpSpPr>
        <p:grpSp>
          <p:nvGrpSpPr>
            <p:cNvPr id="33" name="组合 9"/>
            <p:cNvGrpSpPr>
              <a:grpSpLocks/>
            </p:cNvGrpSpPr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rgbClr val="F08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Agency FB" panose="020B0503020202020204" pitchFamily="34" charset="0"/>
                  <a:ea typeface="幼圆" panose="02010509060101010101" pitchFamily="49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38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39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Freeform 16"/>
                <p:cNvSpPr>
                  <a:spLocks/>
                </p:cNvSpPr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34" name="组合 74"/>
            <p:cNvGrpSpPr>
              <a:grpSpLocks/>
            </p:cNvGrpSpPr>
            <p:nvPr/>
          </p:nvGrpSpPr>
          <p:grpSpPr bwMode="auto">
            <a:xfrm>
              <a:off x="1417435" y="3846859"/>
              <a:ext cx="3280474" cy="1302884"/>
              <a:chOff x="5125835" y="3227734"/>
              <a:chExt cx="3280474" cy="1302884"/>
            </a:xfrm>
          </p:grpSpPr>
          <p:sp>
            <p:nvSpPr>
              <p:cNvPr id="35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43759" cy="102515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dashDot"/>
              </a:ln>
              <a:extLst/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1.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图书馆网站首页一站式搜索</a:t>
                </a:r>
                <a:endParaRPr lang="en-US" altLang="zh-CN" sz="12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读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秀学术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搜索：</a:t>
                </a: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http://www.duxiu.com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3.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百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链外文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学术搜索：</a:t>
                </a: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http//edu.dlyun.com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示例：如右图所示</a:t>
                </a: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31371" cy="24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" y="720202"/>
            <a:ext cx="1966035" cy="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KSO_Shape"/>
          <p:cNvSpPr>
            <a:spLocks/>
          </p:cNvSpPr>
          <p:nvPr/>
        </p:nvSpPr>
        <p:spPr bwMode="auto">
          <a:xfrm>
            <a:off x="355964" y="357019"/>
            <a:ext cx="323371" cy="218422"/>
          </a:xfrm>
          <a:custGeom>
            <a:avLst/>
            <a:gdLst>
              <a:gd name="T0" fmla="*/ 1660776 w 2546350"/>
              <a:gd name="T1" fmla="*/ 783048 h 1409701"/>
              <a:gd name="T2" fmla="*/ 1769836 w 2546350"/>
              <a:gd name="T3" fmla="*/ 861918 h 1409701"/>
              <a:gd name="T4" fmla="*/ 921682 w 2546350"/>
              <a:gd name="T5" fmla="*/ 1409701 h 1409701"/>
              <a:gd name="T6" fmla="*/ 729797 w 2546350"/>
              <a:gd name="T7" fmla="*/ 859878 h 1409701"/>
              <a:gd name="T8" fmla="*/ 850647 w 2546350"/>
              <a:gd name="T9" fmla="*/ 778742 h 1409701"/>
              <a:gd name="T10" fmla="*/ 591880 w 2546350"/>
              <a:gd name="T11" fmla="*/ 727368 h 1409701"/>
              <a:gd name="T12" fmla="*/ 778102 w 2546350"/>
              <a:gd name="T13" fmla="*/ 739045 h 1409701"/>
              <a:gd name="T14" fmla="*/ 684667 w 2546350"/>
              <a:gd name="T15" fmla="*/ 817014 h 1409701"/>
              <a:gd name="T16" fmla="*/ 0 w 2546350"/>
              <a:gd name="T17" fmla="*/ 1339155 h 1409701"/>
              <a:gd name="T18" fmla="*/ 77074 w 2546350"/>
              <a:gd name="T19" fmla="*/ 740308 h 1409701"/>
              <a:gd name="T20" fmla="*/ 449520 w 2546350"/>
              <a:gd name="T21" fmla="*/ 727368 h 1409701"/>
              <a:gd name="T22" fmla="*/ 2425273 w 2546350"/>
              <a:gd name="T23" fmla="*/ 707077 h 1409701"/>
              <a:gd name="T24" fmla="*/ 2545217 w 2546350"/>
              <a:gd name="T25" fmla="*/ 788440 h 1409701"/>
              <a:gd name="T26" fmla="*/ 2353389 w 2546350"/>
              <a:gd name="T27" fmla="*/ 1338263 h 1409701"/>
              <a:gd name="T28" fmla="*/ 1748292 w 2546350"/>
              <a:gd name="T29" fmla="*/ 761030 h 1409701"/>
              <a:gd name="T30" fmla="*/ 1751639 w 2546350"/>
              <a:gd name="T31" fmla="*/ 672628 h 1409701"/>
              <a:gd name="T32" fmla="*/ 1318533 w 2546350"/>
              <a:gd name="T33" fmla="*/ 82101 h 1409701"/>
              <a:gd name="T34" fmla="*/ 1428751 w 2546350"/>
              <a:gd name="T35" fmla="*/ 162185 h 1409701"/>
              <a:gd name="T36" fmla="*/ 1493838 w 2546350"/>
              <a:gd name="T37" fmla="*/ 298986 h 1409701"/>
              <a:gd name="T38" fmla="*/ 1524257 w 2546350"/>
              <a:gd name="T39" fmla="*/ 372145 h 1409701"/>
              <a:gd name="T40" fmla="*/ 1505392 w 2546350"/>
              <a:gd name="T41" fmla="*/ 463325 h 1409701"/>
              <a:gd name="T42" fmla="*/ 1460047 w 2546350"/>
              <a:gd name="T43" fmla="*/ 561245 h 1409701"/>
              <a:gd name="T44" fmla="*/ 1364570 w 2546350"/>
              <a:gd name="T45" fmla="*/ 665831 h 1409701"/>
              <a:gd name="T46" fmla="*/ 1235529 w 2546350"/>
              <a:gd name="T47" fmla="*/ 699861 h 1409701"/>
              <a:gd name="T48" fmla="*/ 1111250 w 2546350"/>
              <a:gd name="T49" fmla="*/ 650631 h 1409701"/>
              <a:gd name="T50" fmla="*/ 1024391 w 2546350"/>
              <a:gd name="T51" fmla="*/ 535155 h 1409701"/>
              <a:gd name="T52" fmla="*/ 983737 w 2546350"/>
              <a:gd name="T53" fmla="*/ 456120 h 1409701"/>
              <a:gd name="T54" fmla="*/ 981706 w 2546350"/>
              <a:gd name="T55" fmla="*/ 350306 h 1409701"/>
              <a:gd name="T56" fmla="*/ 1016227 w 2546350"/>
              <a:gd name="T57" fmla="*/ 255428 h 1409701"/>
              <a:gd name="T58" fmla="*/ 1096056 w 2546350"/>
              <a:gd name="T59" fmla="*/ 132465 h 1409701"/>
              <a:gd name="T60" fmla="*/ 1216252 w 2546350"/>
              <a:gd name="T61" fmla="*/ 72346 h 1409701"/>
              <a:gd name="T62" fmla="*/ 607408 w 2546350"/>
              <a:gd name="T63" fmla="*/ 33571 h 1409701"/>
              <a:gd name="T64" fmla="*/ 712589 w 2546350"/>
              <a:gd name="T65" fmla="*/ 123183 h 1409701"/>
              <a:gd name="T66" fmla="*/ 769261 w 2546350"/>
              <a:gd name="T67" fmla="*/ 265656 h 1409701"/>
              <a:gd name="T68" fmla="*/ 798064 w 2546350"/>
              <a:gd name="T69" fmla="*/ 332602 h 1409701"/>
              <a:gd name="T70" fmla="*/ 773361 w 2546350"/>
              <a:gd name="T71" fmla="*/ 407758 h 1409701"/>
              <a:gd name="T72" fmla="*/ 720523 w 2546350"/>
              <a:gd name="T73" fmla="*/ 523831 h 1409701"/>
              <a:gd name="T74" fmla="*/ 618969 w 2546350"/>
              <a:gd name="T75" fmla="*/ 619796 h 1409701"/>
              <a:gd name="T76" fmla="*/ 487264 w 2546350"/>
              <a:gd name="T77" fmla="*/ 642029 h 1409701"/>
              <a:gd name="T78" fmla="*/ 367575 w 2546350"/>
              <a:gd name="T79" fmla="*/ 581909 h 1409701"/>
              <a:gd name="T80" fmla="*/ 287555 w 2546350"/>
              <a:gd name="T81" fmla="*/ 458947 h 1409701"/>
              <a:gd name="T82" fmla="*/ 251422 w 2546350"/>
              <a:gd name="T83" fmla="*/ 393595 h 1409701"/>
              <a:gd name="T84" fmla="*/ 256812 w 2546350"/>
              <a:gd name="T85" fmla="*/ 287371 h 1409701"/>
              <a:gd name="T86" fmla="*/ 290275 w 2546350"/>
              <a:gd name="T87" fmla="*/ 192832 h 1409701"/>
              <a:gd name="T88" fmla="*/ 372335 w 2546350"/>
              <a:gd name="T89" fmla="*/ 72365 h 1409701"/>
              <a:gd name="T90" fmla="*/ 493838 w 2546350"/>
              <a:gd name="T91" fmla="*/ 15875 h 1409701"/>
              <a:gd name="T92" fmla="*/ 2131399 w 2546350"/>
              <a:gd name="T93" fmla="*/ 28121 h 1409701"/>
              <a:gd name="T94" fmla="*/ 2230687 w 2546350"/>
              <a:gd name="T95" fmla="*/ 126773 h 1409701"/>
              <a:gd name="T96" fmla="*/ 2278638 w 2546350"/>
              <a:gd name="T97" fmla="*/ 268548 h 1409701"/>
              <a:gd name="T98" fmla="*/ 2303010 w 2546350"/>
              <a:gd name="T99" fmla="*/ 342808 h 1409701"/>
              <a:gd name="T100" fmla="*/ 2271717 w 2546350"/>
              <a:gd name="T101" fmla="*/ 401411 h 1409701"/>
              <a:gd name="T102" fmla="*/ 2206659 w 2546350"/>
              <a:gd name="T103" fmla="*/ 537936 h 1409701"/>
              <a:gd name="T104" fmla="*/ 2096263 w 2546350"/>
              <a:gd name="T105" fmla="*/ 618218 h 1409701"/>
              <a:gd name="T106" fmla="*/ 1962972 w 2546350"/>
              <a:gd name="T107" fmla="*/ 620259 h 1409701"/>
              <a:gd name="T108" fmla="*/ 1850763 w 2546350"/>
              <a:gd name="T109" fmla="*/ 543152 h 1409701"/>
              <a:gd name="T110" fmla="*/ 1783438 w 2546350"/>
              <a:gd name="T111" fmla="*/ 408895 h 1409701"/>
              <a:gd name="T112" fmla="*/ 1749644 w 2546350"/>
              <a:gd name="T113" fmla="*/ 354290 h 1409701"/>
              <a:gd name="T114" fmla="*/ 1770632 w 2546350"/>
              <a:gd name="T115" fmla="*/ 268288 h 1409701"/>
              <a:gd name="T116" fmla="*/ 1811774 w 2546350"/>
              <a:gd name="T117" fmla="*/ 145370 h 1409701"/>
              <a:gd name="T118" fmla="*/ 1905168 w 2546350"/>
              <a:gd name="T119" fmla="*/ 38100 h 140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6350" h="1409701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rgbClr val="F0A22E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9335" y="23509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文献传递服务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grpSp>
        <p:nvGrpSpPr>
          <p:cNvPr id="44" name="组合 2"/>
          <p:cNvGrpSpPr>
            <a:grpSpLocks/>
          </p:cNvGrpSpPr>
          <p:nvPr/>
        </p:nvGrpSpPr>
        <p:grpSpPr bwMode="auto">
          <a:xfrm>
            <a:off x="776310" y="1583418"/>
            <a:ext cx="5671787" cy="1317854"/>
            <a:chOff x="571808" y="2945159"/>
            <a:chExt cx="4033492" cy="937942"/>
          </a:xfrm>
        </p:grpSpPr>
        <p:grpSp>
          <p:nvGrpSpPr>
            <p:cNvPr id="45" name="组合 8"/>
            <p:cNvGrpSpPr>
              <a:grpSpLocks/>
            </p:cNvGrpSpPr>
            <p:nvPr/>
          </p:nvGrpSpPr>
          <p:grpSpPr bwMode="auto">
            <a:xfrm>
              <a:off x="571808" y="2952303"/>
              <a:ext cx="692150" cy="692704"/>
              <a:chOff x="609908" y="3003103"/>
              <a:chExt cx="692150" cy="69270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609908" y="3003103"/>
                <a:ext cx="692150" cy="692704"/>
              </a:xfrm>
              <a:prstGeom prst="rect">
                <a:avLst/>
              </a:prstGeom>
              <a:solidFill>
                <a:srgbClr val="F08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Agency FB" panose="020B0503020202020204" pitchFamily="34" charset="0"/>
                  <a:ea typeface="幼圆" panose="02010509060101010101" pitchFamily="49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50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51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2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46" name="组合 71"/>
            <p:cNvGrpSpPr>
              <a:grpSpLocks/>
            </p:cNvGrpSpPr>
            <p:nvPr/>
          </p:nvGrpSpPr>
          <p:grpSpPr bwMode="auto">
            <a:xfrm>
              <a:off x="1417435" y="2945159"/>
              <a:ext cx="3187865" cy="937942"/>
              <a:chOff x="5125835" y="3227734"/>
              <a:chExt cx="3187865" cy="937942"/>
            </a:xfrm>
          </p:grpSpPr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51934" y="3508524"/>
                <a:ext cx="3161766" cy="6571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dashDot"/>
              </a:ln>
              <a:extLst/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通过馆际协作，把读者需求的本馆缺藏文献从异地文献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源提取出来，通过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一定途径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提供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给读者，用以弥补本馆缺藏的一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种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服务，实现资源共享。</a:t>
                </a: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31371" cy="24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956211" y="156802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什么是文献传递服务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060680" y="368412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我馆文献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传递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服务的主要途径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42" y="1568027"/>
            <a:ext cx="5564348" cy="42124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0802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7" name="直接箭头连接符 16"/>
          <p:cNvCxnSpPr/>
          <p:nvPr/>
        </p:nvCxnSpPr>
        <p:spPr>
          <a:xfrm flipH="1">
            <a:off x="8787801" y="4934607"/>
            <a:ext cx="356199" cy="304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49" y="812523"/>
            <a:ext cx="74972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   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推广是以培养公众阅读意愿或阅读能力，促进公众阅读行为的服务。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   服务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活动化，活动品牌化。经过多年的探索与实践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，逐渐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形成了</a:t>
            </a:r>
            <a:r>
              <a:rPr lang="zh-CN" altLang="en-US" sz="1400" u="dotted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迎新季、文化月、世界读书日和毕业</a:t>
            </a:r>
            <a:r>
              <a:rPr lang="zh-CN" altLang="en-US" sz="1400" u="dotted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推广系列活动。每年会根据实际情况选择传统项目，另加设几项新活动。其中，小型读书分享会、影视推荐会、精品图书推荐等活动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随时举办。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4" name="矩形 1"/>
          <p:cNvSpPr/>
          <p:nvPr/>
        </p:nvSpPr>
        <p:spPr>
          <a:xfrm>
            <a:off x="1203790" y="2979388"/>
            <a:ext cx="7285869" cy="2769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图书馆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常年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广泛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招募读者活动志愿者，有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以下爱好或特长者优先（有一项即可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）：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）喜爱阅读，有一定的阅读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积累；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）有策划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、组织活动的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能力；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）有文案写作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能力；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）喜爱美术设计、摄影、摄像、视频剪辑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等；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）喜爱朗读、朗诵、播音、解说、主持、表演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等；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联系人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：刘老师    电话：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87656287  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QQ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10863602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（同号邮箱）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办公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地点：开发区校区图书馆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102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11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49" y="812523"/>
            <a:ext cx="6470457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（一）迎新季系列活动（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—10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月）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迎新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现场（近两年因疫情临时取消）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）图书馆介绍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）知识问答小游戏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）电子资源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宣讲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馆教育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图书馆网站、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图书馆公众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号、移动图书馆发布新生入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教育板块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）以班级为单位，由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图书馆馆员带领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参观图书馆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）建立班级与图书馆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联系人微信群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）招募阅读推广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志愿者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（二）文化月系列活动（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月下旬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—12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月上旬）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）新生找书大赛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）真人图书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）读书分享展演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）阅读马拉松</a:t>
            </a: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43" y="942282"/>
            <a:ext cx="21526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50" y="1253861"/>
            <a:ext cx="53482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（三）世界读书日系列活动（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月下旬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—5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月上旬）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读书日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423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现场活动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）“你选书，我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买单“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书商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书展，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“先睹为快”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新书现场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借阅；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 电子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资源宣讲；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读书有关的诗词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大会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读书交流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）阅读马拉松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）读书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分享展演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（四）毕业季（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）毕业生赠书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）毕业生留言墙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）借阅记录留念</a:t>
            </a: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11" y="1104069"/>
            <a:ext cx="2913360" cy="29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" y="720202"/>
            <a:ext cx="1966035" cy="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KSO_Shape"/>
          <p:cNvSpPr>
            <a:spLocks/>
          </p:cNvSpPr>
          <p:nvPr/>
        </p:nvSpPr>
        <p:spPr bwMode="auto">
          <a:xfrm>
            <a:off x="355964" y="357019"/>
            <a:ext cx="323371" cy="218422"/>
          </a:xfrm>
          <a:custGeom>
            <a:avLst/>
            <a:gdLst>
              <a:gd name="T0" fmla="*/ 1660776 w 2546350"/>
              <a:gd name="T1" fmla="*/ 783048 h 1409701"/>
              <a:gd name="T2" fmla="*/ 1769836 w 2546350"/>
              <a:gd name="T3" fmla="*/ 861918 h 1409701"/>
              <a:gd name="T4" fmla="*/ 921682 w 2546350"/>
              <a:gd name="T5" fmla="*/ 1409701 h 1409701"/>
              <a:gd name="T6" fmla="*/ 729797 w 2546350"/>
              <a:gd name="T7" fmla="*/ 859878 h 1409701"/>
              <a:gd name="T8" fmla="*/ 850647 w 2546350"/>
              <a:gd name="T9" fmla="*/ 778742 h 1409701"/>
              <a:gd name="T10" fmla="*/ 591880 w 2546350"/>
              <a:gd name="T11" fmla="*/ 727368 h 1409701"/>
              <a:gd name="T12" fmla="*/ 778102 w 2546350"/>
              <a:gd name="T13" fmla="*/ 739045 h 1409701"/>
              <a:gd name="T14" fmla="*/ 684667 w 2546350"/>
              <a:gd name="T15" fmla="*/ 817014 h 1409701"/>
              <a:gd name="T16" fmla="*/ 0 w 2546350"/>
              <a:gd name="T17" fmla="*/ 1339155 h 1409701"/>
              <a:gd name="T18" fmla="*/ 77074 w 2546350"/>
              <a:gd name="T19" fmla="*/ 740308 h 1409701"/>
              <a:gd name="T20" fmla="*/ 449520 w 2546350"/>
              <a:gd name="T21" fmla="*/ 727368 h 1409701"/>
              <a:gd name="T22" fmla="*/ 2425273 w 2546350"/>
              <a:gd name="T23" fmla="*/ 707077 h 1409701"/>
              <a:gd name="T24" fmla="*/ 2545217 w 2546350"/>
              <a:gd name="T25" fmla="*/ 788440 h 1409701"/>
              <a:gd name="T26" fmla="*/ 2353389 w 2546350"/>
              <a:gd name="T27" fmla="*/ 1338263 h 1409701"/>
              <a:gd name="T28" fmla="*/ 1748292 w 2546350"/>
              <a:gd name="T29" fmla="*/ 761030 h 1409701"/>
              <a:gd name="T30" fmla="*/ 1751639 w 2546350"/>
              <a:gd name="T31" fmla="*/ 672628 h 1409701"/>
              <a:gd name="T32" fmla="*/ 1318533 w 2546350"/>
              <a:gd name="T33" fmla="*/ 82101 h 1409701"/>
              <a:gd name="T34" fmla="*/ 1428751 w 2546350"/>
              <a:gd name="T35" fmla="*/ 162185 h 1409701"/>
              <a:gd name="T36" fmla="*/ 1493838 w 2546350"/>
              <a:gd name="T37" fmla="*/ 298986 h 1409701"/>
              <a:gd name="T38" fmla="*/ 1524257 w 2546350"/>
              <a:gd name="T39" fmla="*/ 372145 h 1409701"/>
              <a:gd name="T40" fmla="*/ 1505392 w 2546350"/>
              <a:gd name="T41" fmla="*/ 463325 h 1409701"/>
              <a:gd name="T42" fmla="*/ 1460047 w 2546350"/>
              <a:gd name="T43" fmla="*/ 561245 h 1409701"/>
              <a:gd name="T44" fmla="*/ 1364570 w 2546350"/>
              <a:gd name="T45" fmla="*/ 665831 h 1409701"/>
              <a:gd name="T46" fmla="*/ 1235529 w 2546350"/>
              <a:gd name="T47" fmla="*/ 699861 h 1409701"/>
              <a:gd name="T48" fmla="*/ 1111250 w 2546350"/>
              <a:gd name="T49" fmla="*/ 650631 h 1409701"/>
              <a:gd name="T50" fmla="*/ 1024391 w 2546350"/>
              <a:gd name="T51" fmla="*/ 535155 h 1409701"/>
              <a:gd name="T52" fmla="*/ 983737 w 2546350"/>
              <a:gd name="T53" fmla="*/ 456120 h 1409701"/>
              <a:gd name="T54" fmla="*/ 981706 w 2546350"/>
              <a:gd name="T55" fmla="*/ 350306 h 1409701"/>
              <a:gd name="T56" fmla="*/ 1016227 w 2546350"/>
              <a:gd name="T57" fmla="*/ 255428 h 1409701"/>
              <a:gd name="T58" fmla="*/ 1096056 w 2546350"/>
              <a:gd name="T59" fmla="*/ 132465 h 1409701"/>
              <a:gd name="T60" fmla="*/ 1216252 w 2546350"/>
              <a:gd name="T61" fmla="*/ 72346 h 1409701"/>
              <a:gd name="T62" fmla="*/ 607408 w 2546350"/>
              <a:gd name="T63" fmla="*/ 33571 h 1409701"/>
              <a:gd name="T64" fmla="*/ 712589 w 2546350"/>
              <a:gd name="T65" fmla="*/ 123183 h 1409701"/>
              <a:gd name="T66" fmla="*/ 769261 w 2546350"/>
              <a:gd name="T67" fmla="*/ 265656 h 1409701"/>
              <a:gd name="T68" fmla="*/ 798064 w 2546350"/>
              <a:gd name="T69" fmla="*/ 332602 h 1409701"/>
              <a:gd name="T70" fmla="*/ 773361 w 2546350"/>
              <a:gd name="T71" fmla="*/ 407758 h 1409701"/>
              <a:gd name="T72" fmla="*/ 720523 w 2546350"/>
              <a:gd name="T73" fmla="*/ 523831 h 1409701"/>
              <a:gd name="T74" fmla="*/ 618969 w 2546350"/>
              <a:gd name="T75" fmla="*/ 619796 h 1409701"/>
              <a:gd name="T76" fmla="*/ 487264 w 2546350"/>
              <a:gd name="T77" fmla="*/ 642029 h 1409701"/>
              <a:gd name="T78" fmla="*/ 367575 w 2546350"/>
              <a:gd name="T79" fmla="*/ 581909 h 1409701"/>
              <a:gd name="T80" fmla="*/ 287555 w 2546350"/>
              <a:gd name="T81" fmla="*/ 458947 h 1409701"/>
              <a:gd name="T82" fmla="*/ 251422 w 2546350"/>
              <a:gd name="T83" fmla="*/ 393595 h 1409701"/>
              <a:gd name="T84" fmla="*/ 256812 w 2546350"/>
              <a:gd name="T85" fmla="*/ 287371 h 1409701"/>
              <a:gd name="T86" fmla="*/ 290275 w 2546350"/>
              <a:gd name="T87" fmla="*/ 192832 h 1409701"/>
              <a:gd name="T88" fmla="*/ 372335 w 2546350"/>
              <a:gd name="T89" fmla="*/ 72365 h 1409701"/>
              <a:gd name="T90" fmla="*/ 493838 w 2546350"/>
              <a:gd name="T91" fmla="*/ 15875 h 1409701"/>
              <a:gd name="T92" fmla="*/ 2131399 w 2546350"/>
              <a:gd name="T93" fmla="*/ 28121 h 1409701"/>
              <a:gd name="T94" fmla="*/ 2230687 w 2546350"/>
              <a:gd name="T95" fmla="*/ 126773 h 1409701"/>
              <a:gd name="T96" fmla="*/ 2278638 w 2546350"/>
              <a:gd name="T97" fmla="*/ 268548 h 1409701"/>
              <a:gd name="T98" fmla="*/ 2303010 w 2546350"/>
              <a:gd name="T99" fmla="*/ 342808 h 1409701"/>
              <a:gd name="T100" fmla="*/ 2271717 w 2546350"/>
              <a:gd name="T101" fmla="*/ 401411 h 1409701"/>
              <a:gd name="T102" fmla="*/ 2206659 w 2546350"/>
              <a:gd name="T103" fmla="*/ 537936 h 1409701"/>
              <a:gd name="T104" fmla="*/ 2096263 w 2546350"/>
              <a:gd name="T105" fmla="*/ 618218 h 1409701"/>
              <a:gd name="T106" fmla="*/ 1962972 w 2546350"/>
              <a:gd name="T107" fmla="*/ 620259 h 1409701"/>
              <a:gd name="T108" fmla="*/ 1850763 w 2546350"/>
              <a:gd name="T109" fmla="*/ 543152 h 1409701"/>
              <a:gd name="T110" fmla="*/ 1783438 w 2546350"/>
              <a:gd name="T111" fmla="*/ 408895 h 1409701"/>
              <a:gd name="T112" fmla="*/ 1749644 w 2546350"/>
              <a:gd name="T113" fmla="*/ 354290 h 1409701"/>
              <a:gd name="T114" fmla="*/ 1770632 w 2546350"/>
              <a:gd name="T115" fmla="*/ 268288 h 1409701"/>
              <a:gd name="T116" fmla="*/ 1811774 w 2546350"/>
              <a:gd name="T117" fmla="*/ 145370 h 1409701"/>
              <a:gd name="T118" fmla="*/ 1905168 w 2546350"/>
              <a:gd name="T119" fmla="*/ 38100 h 140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6350" h="1409701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rgbClr val="F0A22E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9335" y="23509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信息咨询服务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0121" y="177569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微软雅黑" panose="020B0503020204020204" pitchFamily="82" charset="2"/>
                <a:ea typeface="微软雅黑" panose="020B0503020204020204" pitchFamily="82" charset="2"/>
              </a:rPr>
              <a:t>利用图书馆时遇到疑问，有多种咨询途径！</a:t>
            </a:r>
            <a:endParaRPr lang="en-US" altLang="zh-CN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9" y="1388010"/>
            <a:ext cx="1463255" cy="109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03" y="586963"/>
            <a:ext cx="3881597" cy="57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099675" y="2729838"/>
            <a:ext cx="6940739" cy="2031325"/>
          </a:xfrm>
          <a:prstGeom prst="rect">
            <a:avLst/>
          </a:prstGeom>
          <a:noFill/>
          <a:ln w="9525" algn="ctr">
            <a:solidFill>
              <a:srgbClr val="F08025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现场咨询：总服务台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275389059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Tel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87557103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（综合咨询）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87505820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（综合咨询）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87505821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（开发区借阅业务）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87557116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（金石滩借阅业务）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E-mail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zixun@dlnu.edu.cn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34407" y="1370092"/>
            <a:ext cx="4800508" cy="4544826"/>
            <a:chOff x="999059" y="1617287"/>
            <a:chExt cx="3828393" cy="4171911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617287"/>
              <a:ext cx="3828393" cy="4171911"/>
              <a:chOff x="3835400" y="1754188"/>
              <a:chExt cx="1468438" cy="1600200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919329" y="1754188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231273" y="1789113"/>
                <a:ext cx="674688" cy="1349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CN" altLang="en-US" dirty="0" smtClean="0">
                    <a:solidFill>
                      <a:srgbClr val="F08025"/>
                    </a:solidFill>
                    <a:latin typeface="微软雅黑" pitchFamily="34" charset="-122"/>
                    <a:ea typeface="微软雅黑" pitchFamily="34" charset="-122"/>
                  </a:rPr>
                  <a:t>考试提示</a:t>
                </a:r>
                <a:endParaRPr lang="zh-CN" altLang="en-US" dirty="0">
                  <a:solidFill>
                    <a:srgbClr val="F08025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275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zh-CN" altLang="en-US" sz="17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65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en-US" altLang="zh-CN" sz="51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22811" y="2224690"/>
            <a:ext cx="3568541" cy="338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：移动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图书馆在线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答题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途径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1.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在手机、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Pad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等移动设备上安装超星移动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图书馆；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移动图书馆，用户名和初始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密码为学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号；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3.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“新生入馆教育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”在线答题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4.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成绩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合格，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即刻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开通校园一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卡通借阅功能；成绩未通过，可多次考试。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3" y="808392"/>
            <a:ext cx="1651812" cy="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5816" y="3434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入馆教育考试</a:t>
            </a:r>
            <a:endParaRPr lang="zh-CN" altLang="en-US" sz="2000" b="1" dirty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-131414"/>
            <a:ext cx="5559425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87" y="1945999"/>
            <a:ext cx="2663825" cy="295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61" y="2631803"/>
            <a:ext cx="2524125" cy="158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3723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43416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77C0029-C6C6-4BC1-9D2C-8870A204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9095A12-F176-4623-A116-5351329B6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xmlns="" id="{2BECD440-A674-48D5-A462-7A492BC515CB}"/>
              </a:ext>
            </a:extLst>
          </p:cNvPr>
          <p:cNvSpPr txBox="1"/>
          <p:nvPr/>
        </p:nvSpPr>
        <p:spPr>
          <a:xfrm>
            <a:off x="584032" y="2029287"/>
            <a:ext cx="6431623" cy="923330"/>
          </a:xfrm>
          <a:prstGeom prst="rect">
            <a:avLst/>
          </a:prstGeom>
          <a:noFill/>
          <a:effectLst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Microsoft YaHei" charset="-122"/>
                <a:sym typeface="+mn-ea"/>
              </a:rPr>
              <a:t>金秋十月相约图书馆！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ea"/>
              <a:cs typeface="Microsoft YaHei" charset="-122"/>
            </a:endParaRP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xmlns="" id="{E83D0B2A-19C4-4218-ACAB-873843A715FB}"/>
              </a:ext>
            </a:extLst>
          </p:cNvPr>
          <p:cNvSpPr txBox="1"/>
          <p:nvPr/>
        </p:nvSpPr>
        <p:spPr>
          <a:xfrm>
            <a:off x="1690086" y="3554493"/>
            <a:ext cx="338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1600" b="1" dirty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1600" b="1" dirty="0">
              <a:solidFill>
                <a:srgbClr val="A59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1370B3F-C874-42FF-BDA5-AB432A9B2FF2}"/>
              </a:ext>
            </a:extLst>
          </p:cNvPr>
          <p:cNvCxnSpPr>
            <a:cxnSpLocks/>
          </p:cNvCxnSpPr>
          <p:nvPr/>
        </p:nvCxnSpPr>
        <p:spPr>
          <a:xfrm>
            <a:off x="1674321" y="3429000"/>
            <a:ext cx="3402176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87" y="101580"/>
            <a:ext cx="341947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95900" y="-94342"/>
            <a:ext cx="1778992" cy="508450"/>
          </a:xfrm>
          <a:prstGeom prst="roundRect">
            <a:avLst>
              <a:gd name="adj" fmla="val 9108"/>
            </a:avLst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95900" y="462828"/>
            <a:ext cx="1778992" cy="949947"/>
          </a:xfrm>
          <a:prstGeom prst="roundRect">
            <a:avLst>
              <a:gd name="adj" fmla="val 9108"/>
            </a:avLst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zh-CN" altLang="en-US" sz="26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en-US" altLang="zh-CN" sz="26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Page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46" y="-94342"/>
            <a:ext cx="5634453" cy="694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组合 42"/>
          <p:cNvGrpSpPr/>
          <p:nvPr/>
        </p:nvGrpSpPr>
        <p:grpSpPr>
          <a:xfrm>
            <a:off x="1753229" y="1689566"/>
            <a:ext cx="6528725" cy="4382942"/>
            <a:chOff x="3119670" y="1604798"/>
            <a:chExt cx="6528725" cy="4382942"/>
          </a:xfrm>
        </p:grpSpPr>
        <p:sp>
          <p:nvSpPr>
            <p:cNvPr id="44" name="圆角矩形 43"/>
            <p:cNvSpPr/>
            <p:nvPr/>
          </p:nvSpPr>
          <p:spPr>
            <a:xfrm>
              <a:off x="3119670" y="1875160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425371" y="1604798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04537" y="1875160"/>
              <a:ext cx="155523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认识图书馆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119670" y="2787215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425371" y="2516852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04537" y="2787215"/>
              <a:ext cx="155523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利用图书馆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119670" y="3661471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3425371" y="3466799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4537" y="3661471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文献传递服务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3119670" y="4586527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425371" y="4391855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04537" y="4586527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信息咨询服务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3119670" y="5516153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3425371" y="5321482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04537" y="5516153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入馆教育考试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9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文本框 19">
            <a:extLst>
              <a:ext uri="{FF2B5EF4-FFF2-40B4-BE49-F238E27FC236}">
                <a16:creationId xmlns:a16="http://schemas.microsoft.com/office/drawing/2014/main" xmlns="" id="{50116889-D521-48DD-8324-50BA9D64CF6A}"/>
              </a:ext>
            </a:extLst>
          </p:cNvPr>
          <p:cNvSpPr txBox="1"/>
          <p:nvPr/>
        </p:nvSpPr>
        <p:spPr>
          <a:xfrm>
            <a:off x="439102" y="1080714"/>
            <a:ext cx="461374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1.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馆舍面积：</a:t>
            </a:r>
            <a:r>
              <a:rPr lang="en-US" altLang="zh-CN" b="1" dirty="0" smtClean="0">
                <a:latin typeface="微软雅黑" pitchFamily="34" charset="-122"/>
              </a:rPr>
              <a:t>3.3</a:t>
            </a:r>
            <a:r>
              <a:rPr lang="zh-CN" altLang="en-US" b="1" dirty="0" smtClean="0">
                <a:latin typeface="微软雅黑" pitchFamily="34" charset="-122"/>
              </a:rPr>
              <a:t>万平方米</a:t>
            </a:r>
            <a:endParaRPr lang="zh-CN" altLang="en-US" b="1" dirty="0">
              <a:latin typeface="微软雅黑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779" y="1523250"/>
            <a:ext cx="4477406" cy="263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1003477" y="1939355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开发区校区图书馆   </a:t>
            </a:r>
            <a:r>
              <a:rPr lang="en-US" altLang="zh-CN" b="1" dirty="0" smtClean="0">
                <a:solidFill>
                  <a:schemeClr val="bg1"/>
                </a:solidFill>
              </a:rPr>
              <a:t>16800m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2</a:t>
            </a:r>
            <a:endParaRPr lang="en-US" altLang="zh-CN" b="1" baseline="30000" dirty="0">
              <a:solidFill>
                <a:schemeClr val="bg1"/>
              </a:solidFill>
            </a:endParaRPr>
          </a:p>
        </p:txBody>
      </p:sp>
      <p:pic>
        <p:nvPicPr>
          <p:cNvPr id="27" name="Picture 6" descr="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8" y="3911600"/>
            <a:ext cx="4410819" cy="2741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708300" y="4155325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金石滩校区图书馆  </a:t>
            </a:r>
            <a:r>
              <a:rPr lang="en-US" altLang="zh-CN" b="1" dirty="0">
                <a:solidFill>
                  <a:schemeClr val="bg1"/>
                </a:solidFill>
              </a:rPr>
              <a:t>16000m</a:t>
            </a:r>
            <a:r>
              <a:rPr lang="en-US" altLang="zh-CN" b="1" baseline="30000" dirty="0">
                <a:solidFill>
                  <a:schemeClr val="bg1"/>
                </a:solidFill>
              </a:rPr>
              <a:t>2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5">
            <a:extLst>
              <a:ext uri="{FF2B5EF4-FFF2-40B4-BE49-F238E27FC236}">
                <a16:creationId xmlns:a16="http://schemas.microsoft.com/office/drawing/2014/main" xmlns="" id="{8D242ED1-7B82-4836-8C49-F6B5F2F5673B}"/>
              </a:ext>
            </a:extLst>
          </p:cNvPr>
          <p:cNvGrpSpPr/>
          <p:nvPr/>
        </p:nvGrpSpPr>
        <p:grpSpPr>
          <a:xfrm>
            <a:off x="1373283" y="1745561"/>
            <a:ext cx="4452076" cy="1684663"/>
            <a:chOff x="1373283" y="1919840"/>
            <a:chExt cx="4446139" cy="1683439"/>
          </a:xfrm>
        </p:grpSpPr>
        <p:grpSp>
          <p:nvGrpSpPr>
            <p:cNvPr id="30" name="组合 6">
              <a:extLst>
                <a:ext uri="{FF2B5EF4-FFF2-40B4-BE49-F238E27FC236}">
                  <a16:creationId xmlns:a16="http://schemas.microsoft.com/office/drawing/2014/main" xmlns="" id="{2E0DDBBA-26FF-4B78-A0AA-F71ECC528274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33" name="圆角矩形 227">
                <a:extLst>
                  <a:ext uri="{FF2B5EF4-FFF2-40B4-BE49-F238E27FC236}">
                    <a16:creationId xmlns:a16="http://schemas.microsoft.com/office/drawing/2014/main" xmlns="" id="{C1DAD6AC-D971-4815-8398-928907E64ADE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34" name="任意多边形 228">
                <a:extLst>
                  <a:ext uri="{FF2B5EF4-FFF2-40B4-BE49-F238E27FC236}">
                    <a16:creationId xmlns:a16="http://schemas.microsoft.com/office/drawing/2014/main" xmlns="" id="{9805EE3E-39D8-46CB-B49E-7176420CE2F5}"/>
                  </a:ext>
                </a:extLst>
              </p:cNvPr>
              <p:cNvSpPr/>
              <p:nvPr/>
            </p:nvSpPr>
            <p:spPr>
              <a:xfrm>
                <a:off x="216190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EE079EF-0BD7-49CE-B1B3-5B0330178303}"/>
                </a:ext>
              </a:extLst>
            </p:cNvPr>
            <p:cNvSpPr txBox="1"/>
            <p:nvPr/>
          </p:nvSpPr>
          <p:spPr>
            <a:xfrm>
              <a:off x="241869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开发区校区图书馆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3EBE1D7F-7243-491F-B332-0887C3B4F27C}"/>
                </a:ext>
              </a:extLst>
            </p:cNvPr>
            <p:cNvSpPr txBox="1"/>
            <p:nvPr/>
          </p:nvSpPr>
          <p:spPr>
            <a:xfrm>
              <a:off x="1516183" y="2313822"/>
              <a:ext cx="4303239" cy="11643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二楼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总服务台、自助借还机、第二、第三、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第五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借阅处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三楼：第一、第四借阅处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扫码了解更多馆藏布局：</a:t>
              </a:r>
            </a:p>
          </p:txBody>
        </p:sp>
      </p:grpSp>
      <p:grpSp>
        <p:nvGrpSpPr>
          <p:cNvPr id="35" name="组合 17">
            <a:extLst>
              <a:ext uri="{FF2B5EF4-FFF2-40B4-BE49-F238E27FC236}">
                <a16:creationId xmlns:a16="http://schemas.microsoft.com/office/drawing/2014/main" xmlns="" id="{839E9844-4F9D-4DC0-8076-8AF56B7E8131}"/>
              </a:ext>
            </a:extLst>
          </p:cNvPr>
          <p:cNvGrpSpPr/>
          <p:nvPr/>
        </p:nvGrpSpPr>
        <p:grpSpPr>
          <a:xfrm>
            <a:off x="6492101" y="1746785"/>
            <a:ext cx="4303239" cy="1683439"/>
            <a:chOff x="6461330" y="1919840"/>
            <a:chExt cx="4303239" cy="1683439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xmlns="" id="{157A89BA-F03D-40F6-BD6D-45355FFCCE4E}"/>
                </a:ext>
              </a:extLst>
            </p:cNvPr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39" name="圆角矩形 33">
                <a:extLst>
                  <a:ext uri="{FF2B5EF4-FFF2-40B4-BE49-F238E27FC236}">
                    <a16:creationId xmlns:a16="http://schemas.microsoft.com/office/drawing/2014/main" xmlns="" id="{0735D2C8-18AE-44A3-BB8C-59463664F757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40" name="任意多边形 34">
                <a:extLst>
                  <a:ext uri="{FF2B5EF4-FFF2-40B4-BE49-F238E27FC236}">
                    <a16:creationId xmlns:a16="http://schemas.microsoft.com/office/drawing/2014/main" xmlns="" id="{B67CC0E2-1222-4B7C-96F2-065511E081F2}"/>
                  </a:ext>
                </a:extLst>
              </p:cNvPr>
              <p:cNvSpPr/>
              <p:nvPr/>
            </p:nvSpPr>
            <p:spPr>
              <a:xfrm>
                <a:off x="2371057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EFCAA682-2352-4B4A-ACDB-78EA9265E587}"/>
                </a:ext>
              </a:extLst>
            </p:cNvPr>
            <p:cNvSpPr txBox="1"/>
            <p:nvPr/>
          </p:nvSpPr>
          <p:spPr>
            <a:xfrm>
              <a:off x="7715902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金石滩校区图书馆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A06F6CC0-99F3-4971-A1C5-6BCD33ABC1E5}"/>
                </a:ext>
              </a:extLst>
            </p:cNvPr>
            <p:cNvSpPr txBox="1"/>
            <p:nvPr/>
          </p:nvSpPr>
          <p:spPr>
            <a:xfrm>
              <a:off x="6839996" y="2618583"/>
              <a:ext cx="3607451" cy="877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一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楼：总服务台、自助借还机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二楼、三楼：开放藏书区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扫码了解更多馆藏布局：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37"/>
            <a:ext cx="1679028" cy="6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32342" y="1100224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 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馆藏布局</a:t>
            </a:r>
            <a:endParaRPr lang="zh-CN" altLang="en-US" b="1" dirty="0">
              <a:latin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29" y="3664836"/>
            <a:ext cx="2400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9" y="3608844"/>
            <a:ext cx="24098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80199" y="1285634"/>
            <a:ext cx="4562252" cy="4514015"/>
            <a:chOff x="999059" y="1708340"/>
            <a:chExt cx="3828393" cy="4080857"/>
          </a:xfrm>
        </p:grpSpPr>
        <p:grpSp>
          <p:nvGrpSpPr>
            <p:cNvPr id="12" name="组合 11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2031221" y="3738637"/>
              <a:ext cx="2511262" cy="102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800" dirty="0">
                  <a:solidFill>
                    <a:schemeClr val="bg1"/>
                  </a:solidFill>
                </a:rPr>
                <a:t>截至</a:t>
              </a:r>
              <a:r>
                <a:rPr lang="en-US" altLang="zh-CN" sz="1800" dirty="0" smtClean="0">
                  <a:solidFill>
                    <a:schemeClr val="bg1"/>
                  </a:solidFill>
                </a:rPr>
                <a:t>2020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年</a:t>
              </a:r>
              <a:r>
                <a:rPr lang="zh-CN" altLang="en-US" sz="1800" dirty="0">
                  <a:solidFill>
                    <a:schemeClr val="bg1"/>
                  </a:solidFill>
                </a:rPr>
                <a:t>末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 印刷</a:t>
              </a:r>
              <a:r>
                <a:rPr lang="zh-CN" altLang="en-US" sz="1800" dirty="0">
                  <a:solidFill>
                    <a:schemeClr val="bg1"/>
                  </a:solidFill>
                </a:rPr>
                <a:t>型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文献</a:t>
              </a:r>
              <a:r>
                <a:rPr lang="en-US" altLang="zh-CN" sz="1800" dirty="0" smtClean="0">
                  <a:solidFill>
                    <a:schemeClr val="bg1"/>
                  </a:solidFill>
                </a:rPr>
                <a:t>2013927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册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 电子资源</a:t>
              </a:r>
              <a:r>
                <a:rPr lang="en-US" altLang="zh-CN" sz="1800" dirty="0" smtClean="0">
                  <a:solidFill>
                    <a:schemeClr val="bg1"/>
                  </a:solidFill>
                </a:rPr>
                <a:t>6848778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册</a:t>
              </a:r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82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en-US" altLang="zh-CN" sz="51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76695" y="2543073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馆藏总量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27">
            <a:extLst>
              <a:ext uri="{FF2B5EF4-FFF2-40B4-BE49-F238E27FC236}">
                <a16:creationId xmlns:a16="http://schemas.microsoft.com/office/drawing/2014/main" xmlns="" id="{B73B2AE3-E636-4F88-98C8-BA7F784C59B5}"/>
              </a:ext>
            </a:extLst>
          </p:cNvPr>
          <p:cNvSpPr/>
          <p:nvPr/>
        </p:nvSpPr>
        <p:spPr>
          <a:xfrm>
            <a:off x="6426781" y="4116018"/>
            <a:ext cx="4495421" cy="1714925"/>
          </a:xfrm>
          <a:prstGeom prst="roundRect">
            <a:avLst>
              <a:gd name="adj" fmla="val 11847"/>
            </a:avLst>
          </a:prstGeom>
          <a:solidFill>
            <a:srgbClr val="F7F7F7"/>
          </a:solidFill>
          <a:ln w="9525" cap="flat">
            <a:solidFill>
              <a:schemeClr val="bg1">
                <a:lumMod val="75000"/>
              </a:schemeClr>
            </a:solidFill>
            <a:custDash>
              <a:ds d="380000" sp="120000"/>
            </a:custDash>
            <a:bevel/>
          </a:ln>
        </p:spPr>
        <p:txBody>
          <a:bodyPr wrap="square" lIns="0" tIns="0" rIns="0" bIns="0" rtlCol="0" anchor="ctr"/>
          <a:lstStyle/>
          <a:p>
            <a:endParaRPr sz="912" dirty="0">
              <a:solidFill>
                <a:srgbClr val="3E3938"/>
              </a:solidFill>
              <a:latin typeface="Calibri"/>
            </a:endParaRPr>
          </a:p>
        </p:txBody>
      </p:sp>
      <p:grpSp>
        <p:nvGrpSpPr>
          <p:cNvPr id="29" name="组合 5">
            <a:extLst>
              <a:ext uri="{FF2B5EF4-FFF2-40B4-BE49-F238E27FC236}">
                <a16:creationId xmlns:a16="http://schemas.microsoft.com/office/drawing/2014/main" xmlns="" id="{8D242ED1-7B82-4836-8C49-F6B5F2F5673B}"/>
              </a:ext>
            </a:extLst>
          </p:cNvPr>
          <p:cNvGrpSpPr/>
          <p:nvPr/>
        </p:nvGrpSpPr>
        <p:grpSpPr>
          <a:xfrm>
            <a:off x="1373283" y="1745561"/>
            <a:ext cx="4303239" cy="1683439"/>
            <a:chOff x="1373283" y="1919840"/>
            <a:chExt cx="4303239" cy="1683439"/>
          </a:xfrm>
        </p:grpSpPr>
        <p:grpSp>
          <p:nvGrpSpPr>
            <p:cNvPr id="30" name="组合 6">
              <a:extLst>
                <a:ext uri="{FF2B5EF4-FFF2-40B4-BE49-F238E27FC236}">
                  <a16:creationId xmlns:a16="http://schemas.microsoft.com/office/drawing/2014/main" xmlns="" id="{2E0DDBBA-26FF-4B78-A0AA-F71ECC528274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33" name="圆角矩形 227">
                <a:extLst>
                  <a:ext uri="{FF2B5EF4-FFF2-40B4-BE49-F238E27FC236}">
                    <a16:creationId xmlns:a16="http://schemas.microsoft.com/office/drawing/2014/main" xmlns="" id="{C1DAD6AC-D971-4815-8398-928907E64ADE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34" name="任意多边形 228">
                <a:extLst>
                  <a:ext uri="{FF2B5EF4-FFF2-40B4-BE49-F238E27FC236}">
                    <a16:creationId xmlns:a16="http://schemas.microsoft.com/office/drawing/2014/main" xmlns="" id="{9805EE3E-39D8-46CB-B49E-7176420CE2F5}"/>
                  </a:ext>
                </a:extLst>
              </p:cNvPr>
              <p:cNvSpPr/>
              <p:nvPr/>
            </p:nvSpPr>
            <p:spPr>
              <a:xfrm>
                <a:off x="216190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EE079EF-0BD7-49CE-B1B3-5B0330178303}"/>
                </a:ext>
              </a:extLst>
            </p:cNvPr>
            <p:cNvSpPr txBox="1"/>
            <p:nvPr/>
          </p:nvSpPr>
          <p:spPr>
            <a:xfrm>
              <a:off x="241869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中文数据库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34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个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3EBE1D7F-7243-491F-B332-0887C3B4F27C}"/>
                </a:ext>
              </a:extLst>
            </p:cNvPr>
            <p:cNvSpPr txBox="1"/>
            <p:nvPr/>
          </p:nvSpPr>
          <p:spPr>
            <a:xfrm>
              <a:off x="1721176" y="2459646"/>
              <a:ext cx="3631217" cy="10746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常用：中国知网（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CNKI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）、读秀学术搜索、超星移动图书馆、科学文库、环球英语多媒体资源数据库等，涵盖中文电子期刊、电子图书、学位论文、会议论文、考试真题等。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5" name="组合 17">
            <a:extLst>
              <a:ext uri="{FF2B5EF4-FFF2-40B4-BE49-F238E27FC236}">
                <a16:creationId xmlns:a16="http://schemas.microsoft.com/office/drawing/2014/main" xmlns="" id="{839E9844-4F9D-4DC0-8076-8AF56B7E8131}"/>
              </a:ext>
            </a:extLst>
          </p:cNvPr>
          <p:cNvGrpSpPr/>
          <p:nvPr/>
        </p:nvGrpSpPr>
        <p:grpSpPr>
          <a:xfrm>
            <a:off x="6492101" y="1746785"/>
            <a:ext cx="4303239" cy="1683439"/>
            <a:chOff x="6461330" y="1919840"/>
            <a:chExt cx="4303239" cy="1683439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xmlns="" id="{157A89BA-F03D-40F6-BD6D-45355FFCCE4E}"/>
                </a:ext>
              </a:extLst>
            </p:cNvPr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39" name="圆角矩形 33">
                <a:extLst>
                  <a:ext uri="{FF2B5EF4-FFF2-40B4-BE49-F238E27FC236}">
                    <a16:creationId xmlns:a16="http://schemas.microsoft.com/office/drawing/2014/main" xmlns="" id="{0735D2C8-18AE-44A3-BB8C-59463664F757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40" name="任意多边形 34">
                <a:extLst>
                  <a:ext uri="{FF2B5EF4-FFF2-40B4-BE49-F238E27FC236}">
                    <a16:creationId xmlns:a16="http://schemas.microsoft.com/office/drawing/2014/main" xmlns="" id="{B67CC0E2-1222-4B7C-96F2-065511E081F2}"/>
                  </a:ext>
                </a:extLst>
              </p:cNvPr>
              <p:cNvSpPr/>
              <p:nvPr/>
            </p:nvSpPr>
            <p:spPr>
              <a:xfrm>
                <a:off x="2371057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EFCAA682-2352-4B4A-ACDB-78EA9265E587}"/>
                </a:ext>
              </a:extLst>
            </p:cNvPr>
            <p:cNvSpPr txBox="1"/>
            <p:nvPr/>
          </p:nvSpPr>
          <p:spPr>
            <a:xfrm>
              <a:off x="7715902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外文数据库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18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个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A06F6CC0-99F3-4971-A1C5-6BCD33ABC1E5}"/>
                </a:ext>
              </a:extLst>
            </p:cNvPr>
            <p:cNvSpPr txBox="1"/>
            <p:nvPr/>
          </p:nvSpPr>
          <p:spPr>
            <a:xfrm>
              <a:off x="6839996" y="2459646"/>
              <a:ext cx="3607451" cy="8290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常用：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Springer Link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ACS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SCI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Ei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等，涵盖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外文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电子期刊、电子图书、会议论文、学位论文、法律法规等。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E3E40D5-1876-4931-AC6F-AAED97655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872" y="4222136"/>
            <a:ext cx="4303239" cy="1502688"/>
          </a:xfrm>
          <a:prstGeom prst="round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37"/>
            <a:ext cx="1679028" cy="6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32342" y="1100224"/>
            <a:ext cx="6465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4. 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电子资源概况：截至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2021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年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7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月，订购中外文数据库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52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个。</a:t>
            </a:r>
            <a:endParaRPr lang="zh-CN" altLang="en-US" b="1" dirty="0">
              <a:latin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18699" y="3572625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更多电子资源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01" y="3961396"/>
            <a:ext cx="2409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9" y="173695"/>
            <a:ext cx="1676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3157" y="1052926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图书馆网站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概况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开放</a:t>
            </a:r>
            <a:endParaRPr lang="zh-CN" altLang="en-US" b="1" dirty="0">
              <a:solidFill>
                <a:srgbClr val="080808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37874" y="105292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80808"/>
                </a:solidFill>
                <a:latin typeface="Arial" charset="0"/>
                <a:ea typeface="宋体" pitchFamily="2" charset="-122"/>
                <a:hlinkClick r:id="rId3" invalidUrl="http:///"/>
              </a:rPr>
              <a:t>http</a:t>
            </a:r>
            <a:r>
              <a:rPr lang="en-US" altLang="zh-CN" b="1" dirty="0">
                <a:solidFill>
                  <a:srgbClr val="080808"/>
                </a:solidFill>
                <a:latin typeface="Arial" charset="0"/>
                <a:ea typeface="宋体" pitchFamily="2" charset="-122"/>
                <a:hlinkClick r:id="rId4" invalidUrl="http:///"/>
              </a:rPr>
              <a:t>://</a:t>
            </a:r>
            <a:r>
              <a:rPr lang="en-US" altLang="zh-CN" b="1" dirty="0">
                <a:solidFill>
                  <a:srgbClr val="080808"/>
                </a:solidFill>
                <a:latin typeface="Arial" charset="0"/>
                <a:ea typeface="宋体" pitchFamily="2" charset="-122"/>
                <a:hlinkClick r:id="rId5"/>
              </a:rPr>
              <a:t>lib.dlnu. edu.cn/</a:t>
            </a:r>
            <a:endParaRPr lang="zh-CN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1" y="1237592"/>
            <a:ext cx="10387271" cy="48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7768458" y="1111469"/>
            <a:ext cx="2668315" cy="955288"/>
          </a:xfrm>
          <a:prstGeom prst="wedgeRoundRectCallout">
            <a:avLst>
              <a:gd name="adj1" fmla="val -48820"/>
              <a:gd name="adj2" fmla="val 81697"/>
              <a:gd name="adj3" fmla="val 16667"/>
            </a:avLst>
          </a:prstGeom>
          <a:solidFill>
            <a:srgbClr val="F08025"/>
          </a:solidFill>
          <a:ln w="12700">
            <a:solidFill>
              <a:srgbClr val="F080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常用功能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服务动态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馆藏书目、电子资源、借阅规则、读者教育、书目推荐等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7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17136" y="979486"/>
            <a:ext cx="4683777" cy="4899028"/>
            <a:chOff x="999059" y="1708340"/>
            <a:chExt cx="3828393" cy="4080857"/>
          </a:xfrm>
        </p:grpSpPr>
        <p:grpSp>
          <p:nvGrpSpPr>
            <p:cNvPr id="12" name="组合 11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1827505" y="3691293"/>
              <a:ext cx="2511262" cy="166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图书外借、阅览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报刊阅览、复印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电子阅览、移动阅读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信息咨询、学科服务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……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82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en-US" altLang="zh-CN" sz="51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165131" y="2364897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图书馆服务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5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</TotalTime>
  <Words>1802</Words>
  <Application>Microsoft Office PowerPoint</Application>
  <PresentationFormat>自定义</PresentationFormat>
  <Paragraphs>232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清新商务总结</dc:title>
  <dc:creator>第一PPT</dc:creator>
  <cp:keywords>www.1ppt.com</cp:keywords>
  <cp:lastModifiedBy>firstname1 lastname1</cp:lastModifiedBy>
  <cp:revision>268</cp:revision>
  <dcterms:created xsi:type="dcterms:W3CDTF">2017-08-18T03:02:00Z</dcterms:created>
  <dcterms:modified xsi:type="dcterms:W3CDTF">2021-09-26T01:35:57Z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